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91" r:id="rId12"/>
    <p:sldId id="292" r:id="rId13"/>
    <p:sldId id="265" r:id="rId14"/>
    <p:sldId id="266" r:id="rId15"/>
    <p:sldId id="290" r:id="rId16"/>
    <p:sldId id="287" r:id="rId17"/>
    <p:sldId id="288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4610100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1" d="100"/>
          <a:sy n="151" d="100"/>
        </p:scale>
        <p:origin x="1637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ustomXml" Target="../customXml/item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ustomXml" Target="../customXml/item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ustomXml" Target="../customXml/item2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3333B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52" y="491850"/>
            <a:ext cx="1293288" cy="204980"/>
          </a:xfrm>
        </p:spPr>
        <p:txBody>
          <a:bodyPr anchor="b"/>
          <a:lstStyle>
            <a:lvl1pPr marL="0" indent="0">
              <a:buNone/>
              <a:defRPr sz="768" b="1"/>
            </a:lvl1pPr>
            <a:lvl2pPr marL="146350" indent="0">
              <a:buNone/>
              <a:defRPr sz="640" b="1"/>
            </a:lvl2pPr>
            <a:lvl3pPr marL="292699" indent="0">
              <a:buNone/>
              <a:defRPr sz="576" b="1"/>
            </a:lvl3pPr>
            <a:lvl4pPr marL="439049" indent="0">
              <a:buNone/>
              <a:defRPr sz="512" b="1"/>
            </a:lvl4pPr>
            <a:lvl5pPr marL="585399" indent="0">
              <a:buNone/>
              <a:defRPr sz="512" b="1"/>
            </a:lvl5pPr>
            <a:lvl6pPr marL="731749" indent="0">
              <a:buNone/>
              <a:defRPr sz="512" b="1"/>
            </a:lvl6pPr>
            <a:lvl7pPr marL="878098" indent="0">
              <a:buNone/>
              <a:defRPr sz="512" b="1"/>
            </a:lvl7pPr>
            <a:lvl8pPr marL="1024448" indent="0">
              <a:buNone/>
              <a:defRPr sz="512" b="1"/>
            </a:lvl8pPr>
            <a:lvl9pPr marL="1170798" indent="0">
              <a:buNone/>
              <a:defRPr sz="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352" y="696829"/>
            <a:ext cx="1293288" cy="1265992"/>
          </a:xfrm>
        </p:spPr>
        <p:txBody>
          <a:bodyPr/>
          <a:lstStyle>
            <a:lvl1pPr>
              <a:defRPr sz="768"/>
            </a:lvl1pPr>
            <a:lvl2pPr>
              <a:defRPr sz="640"/>
            </a:lvl2pPr>
            <a:lvl3pPr>
              <a:defRPr sz="576"/>
            </a:lvl3pPr>
            <a:lvl4pPr>
              <a:defRPr sz="512"/>
            </a:lvl4pPr>
            <a:lvl5pPr>
              <a:defRPr sz="512"/>
            </a:lvl5pPr>
            <a:lvl6pPr>
              <a:defRPr sz="512"/>
            </a:lvl6pPr>
            <a:lvl7pPr>
              <a:defRPr sz="512"/>
            </a:lvl7pPr>
            <a:lvl8pPr>
              <a:defRPr sz="512"/>
            </a:lvl8pPr>
            <a:lvl9pPr>
              <a:defRPr sz="5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86900" y="491850"/>
            <a:ext cx="1293796" cy="204980"/>
          </a:xfrm>
        </p:spPr>
        <p:txBody>
          <a:bodyPr anchor="b"/>
          <a:lstStyle>
            <a:lvl1pPr marL="0" indent="0">
              <a:buNone/>
              <a:defRPr sz="768" b="1"/>
            </a:lvl1pPr>
            <a:lvl2pPr marL="146350" indent="0">
              <a:buNone/>
              <a:defRPr sz="640" b="1"/>
            </a:lvl2pPr>
            <a:lvl3pPr marL="292699" indent="0">
              <a:buNone/>
              <a:defRPr sz="576" b="1"/>
            </a:lvl3pPr>
            <a:lvl4pPr marL="439049" indent="0">
              <a:buNone/>
              <a:defRPr sz="512" b="1"/>
            </a:lvl4pPr>
            <a:lvl5pPr marL="585399" indent="0">
              <a:buNone/>
              <a:defRPr sz="512" b="1"/>
            </a:lvl5pPr>
            <a:lvl6pPr marL="731749" indent="0">
              <a:buNone/>
              <a:defRPr sz="512" b="1"/>
            </a:lvl6pPr>
            <a:lvl7pPr marL="878098" indent="0">
              <a:buNone/>
              <a:defRPr sz="512" b="1"/>
            </a:lvl7pPr>
            <a:lvl8pPr marL="1024448" indent="0">
              <a:buNone/>
              <a:defRPr sz="512" b="1"/>
            </a:lvl8pPr>
            <a:lvl9pPr marL="1170798" indent="0">
              <a:buNone/>
              <a:defRPr sz="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86900" y="696829"/>
            <a:ext cx="1293796" cy="1265992"/>
          </a:xfrm>
        </p:spPr>
        <p:txBody>
          <a:bodyPr/>
          <a:lstStyle>
            <a:lvl1pPr>
              <a:defRPr sz="768"/>
            </a:lvl1pPr>
            <a:lvl2pPr>
              <a:defRPr sz="640"/>
            </a:lvl2pPr>
            <a:lvl3pPr>
              <a:defRPr sz="576"/>
            </a:lvl3pPr>
            <a:lvl4pPr>
              <a:defRPr sz="512"/>
            </a:lvl4pPr>
            <a:lvl5pPr>
              <a:defRPr sz="512"/>
            </a:lvl5pPr>
            <a:lvl6pPr>
              <a:defRPr sz="512"/>
            </a:lvl6pPr>
            <a:lvl7pPr>
              <a:defRPr sz="512"/>
            </a:lvl7pPr>
            <a:lvl8pPr>
              <a:defRPr sz="512"/>
            </a:lvl8pPr>
            <a:lvl9pPr>
              <a:defRPr sz="5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37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48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5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52" y="87485"/>
            <a:ext cx="962979" cy="372321"/>
          </a:xfrm>
        </p:spPr>
        <p:txBody>
          <a:bodyPr anchor="b"/>
          <a:lstStyle>
            <a:lvl1pPr algn="l">
              <a:defRPr sz="64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4394" y="87485"/>
            <a:ext cx="1636301" cy="1875336"/>
          </a:xfrm>
        </p:spPr>
        <p:txBody>
          <a:bodyPr/>
          <a:lstStyle>
            <a:lvl1pPr>
              <a:defRPr sz="1024"/>
            </a:lvl1pPr>
            <a:lvl2pPr>
              <a:defRPr sz="896"/>
            </a:lvl2pPr>
            <a:lvl3pPr>
              <a:defRPr sz="768"/>
            </a:lvl3pPr>
            <a:lvl4pPr>
              <a:defRPr sz="640"/>
            </a:lvl4pPr>
            <a:lvl5pPr>
              <a:defRPr sz="640"/>
            </a:lvl5pPr>
            <a:lvl6pPr>
              <a:defRPr sz="640"/>
            </a:lvl6pPr>
            <a:lvl7pPr>
              <a:defRPr sz="640"/>
            </a:lvl7pPr>
            <a:lvl8pPr>
              <a:defRPr sz="640"/>
            </a:lvl8pPr>
            <a:lvl9pPr>
              <a:defRPr sz="6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52" y="459806"/>
            <a:ext cx="962979" cy="1503015"/>
          </a:xfrm>
        </p:spPr>
        <p:txBody>
          <a:bodyPr/>
          <a:lstStyle>
            <a:lvl1pPr marL="0" indent="0">
              <a:buNone/>
              <a:defRPr sz="448"/>
            </a:lvl1pPr>
            <a:lvl2pPr marL="146350" indent="0">
              <a:buNone/>
              <a:defRPr sz="384"/>
            </a:lvl2pPr>
            <a:lvl3pPr marL="292699" indent="0">
              <a:buNone/>
              <a:defRPr sz="320"/>
            </a:lvl3pPr>
            <a:lvl4pPr marL="439049" indent="0">
              <a:buNone/>
              <a:defRPr sz="288"/>
            </a:lvl4pPr>
            <a:lvl5pPr marL="585399" indent="0">
              <a:buNone/>
              <a:defRPr sz="288"/>
            </a:lvl5pPr>
            <a:lvl6pPr marL="731749" indent="0">
              <a:buNone/>
              <a:defRPr sz="288"/>
            </a:lvl6pPr>
            <a:lvl7pPr marL="878098" indent="0">
              <a:buNone/>
              <a:defRPr sz="288"/>
            </a:lvl7pPr>
            <a:lvl8pPr marL="1024448" indent="0">
              <a:buNone/>
              <a:defRPr sz="288"/>
            </a:lvl8pPr>
            <a:lvl9pPr marL="1170798" indent="0">
              <a:buNone/>
              <a:defRPr sz="2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43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22" y="1538111"/>
            <a:ext cx="1756229" cy="181583"/>
          </a:xfrm>
        </p:spPr>
        <p:txBody>
          <a:bodyPr anchor="b"/>
          <a:lstStyle>
            <a:lvl1pPr algn="l">
              <a:defRPr sz="64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73722" y="196333"/>
            <a:ext cx="1756229" cy="1318381"/>
          </a:xfrm>
        </p:spPr>
        <p:txBody>
          <a:bodyPr/>
          <a:lstStyle>
            <a:lvl1pPr marL="0" indent="0">
              <a:buNone/>
              <a:defRPr sz="1024"/>
            </a:lvl1pPr>
            <a:lvl2pPr marL="146350" indent="0">
              <a:buNone/>
              <a:defRPr sz="896"/>
            </a:lvl2pPr>
            <a:lvl3pPr marL="292699" indent="0">
              <a:buNone/>
              <a:defRPr sz="768"/>
            </a:lvl3pPr>
            <a:lvl4pPr marL="439049" indent="0">
              <a:buNone/>
              <a:defRPr sz="640"/>
            </a:lvl4pPr>
            <a:lvl5pPr marL="585399" indent="0">
              <a:buNone/>
              <a:defRPr sz="640"/>
            </a:lvl5pPr>
            <a:lvl6pPr marL="731749" indent="0">
              <a:buNone/>
              <a:defRPr sz="640"/>
            </a:lvl6pPr>
            <a:lvl7pPr marL="878098" indent="0">
              <a:buNone/>
              <a:defRPr sz="640"/>
            </a:lvl7pPr>
            <a:lvl8pPr marL="1024448" indent="0">
              <a:buNone/>
              <a:defRPr sz="640"/>
            </a:lvl8pPr>
            <a:lvl9pPr marL="1170798" indent="0">
              <a:buNone/>
              <a:defRPr sz="64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3722" y="1719694"/>
            <a:ext cx="1756229" cy="257878"/>
          </a:xfrm>
        </p:spPr>
        <p:txBody>
          <a:bodyPr/>
          <a:lstStyle>
            <a:lvl1pPr marL="0" indent="0">
              <a:buNone/>
              <a:defRPr sz="448"/>
            </a:lvl1pPr>
            <a:lvl2pPr marL="146350" indent="0">
              <a:buNone/>
              <a:defRPr sz="384"/>
            </a:lvl2pPr>
            <a:lvl3pPr marL="292699" indent="0">
              <a:buNone/>
              <a:defRPr sz="320"/>
            </a:lvl3pPr>
            <a:lvl4pPr marL="439049" indent="0">
              <a:buNone/>
              <a:defRPr sz="288"/>
            </a:lvl4pPr>
            <a:lvl5pPr marL="585399" indent="0">
              <a:buNone/>
              <a:defRPr sz="288"/>
            </a:lvl5pPr>
            <a:lvl6pPr marL="731749" indent="0">
              <a:buNone/>
              <a:defRPr sz="288"/>
            </a:lvl6pPr>
            <a:lvl7pPr marL="878098" indent="0">
              <a:buNone/>
              <a:defRPr sz="288"/>
            </a:lvl7pPr>
            <a:lvl8pPr marL="1024448" indent="0">
              <a:buNone/>
              <a:defRPr sz="288"/>
            </a:lvl8pPr>
            <a:lvl9pPr marL="1170798" indent="0">
              <a:buNone/>
              <a:defRPr sz="2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5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46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22109" y="87994"/>
            <a:ext cx="658586" cy="187482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352" y="87994"/>
            <a:ext cx="1926973" cy="18748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81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333B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333B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333B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018" y="14"/>
            <a:ext cx="4319985" cy="345598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529" y="682588"/>
            <a:ext cx="2487990" cy="4709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9057" y="1245137"/>
            <a:ext cx="2048933" cy="56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6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26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39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85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1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78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24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70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2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8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217" y="1411970"/>
            <a:ext cx="2487990" cy="436409"/>
          </a:xfrm>
        </p:spPr>
        <p:txBody>
          <a:bodyPr anchor="t"/>
          <a:lstStyle>
            <a:lvl1pPr algn="l">
              <a:defRPr sz="128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217" y="931310"/>
            <a:ext cx="2487990" cy="480660"/>
          </a:xfrm>
        </p:spPr>
        <p:txBody>
          <a:bodyPr anchor="b"/>
          <a:lstStyle>
            <a:lvl1pPr marL="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1pPr>
            <a:lvl2pPr marL="146350" indent="0">
              <a:buNone/>
              <a:defRPr sz="576">
                <a:solidFill>
                  <a:schemeClr val="tx1">
                    <a:tint val="75000"/>
                  </a:schemeClr>
                </a:solidFill>
              </a:defRPr>
            </a:lvl2pPr>
            <a:lvl3pPr marL="292699" indent="0">
              <a:buNone/>
              <a:defRPr sz="512">
                <a:solidFill>
                  <a:schemeClr val="tx1">
                    <a:tint val="75000"/>
                  </a:schemeClr>
                </a:solidFill>
              </a:defRPr>
            </a:lvl3pPr>
            <a:lvl4pPr marL="439049" indent="0">
              <a:buNone/>
              <a:defRPr sz="448">
                <a:solidFill>
                  <a:schemeClr val="tx1">
                    <a:tint val="75000"/>
                  </a:schemeClr>
                </a:solidFill>
              </a:defRPr>
            </a:lvl4pPr>
            <a:lvl5pPr marL="585399" indent="0">
              <a:buNone/>
              <a:defRPr sz="448">
                <a:solidFill>
                  <a:schemeClr val="tx1">
                    <a:tint val="75000"/>
                  </a:schemeClr>
                </a:solidFill>
              </a:defRPr>
            </a:lvl5pPr>
            <a:lvl6pPr marL="731749" indent="0">
              <a:buNone/>
              <a:defRPr sz="448">
                <a:solidFill>
                  <a:schemeClr val="tx1">
                    <a:tint val="75000"/>
                  </a:schemeClr>
                </a:solidFill>
              </a:defRPr>
            </a:lvl6pPr>
            <a:lvl7pPr marL="878098" indent="0">
              <a:buNone/>
              <a:defRPr sz="448">
                <a:solidFill>
                  <a:schemeClr val="tx1">
                    <a:tint val="75000"/>
                  </a:schemeClr>
                </a:solidFill>
              </a:defRPr>
            </a:lvl7pPr>
            <a:lvl8pPr marL="1024448" indent="0">
              <a:buNone/>
              <a:defRPr sz="448">
                <a:solidFill>
                  <a:schemeClr val="tx1">
                    <a:tint val="75000"/>
                  </a:schemeClr>
                </a:solidFill>
              </a:defRPr>
            </a:lvl8pPr>
            <a:lvl9pPr marL="1170798" indent="0">
              <a:buNone/>
              <a:defRPr sz="4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2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353" y="512704"/>
            <a:ext cx="1292779" cy="1450117"/>
          </a:xfrm>
        </p:spPr>
        <p:txBody>
          <a:bodyPr/>
          <a:lstStyle>
            <a:lvl1pPr>
              <a:defRPr sz="896"/>
            </a:lvl1pPr>
            <a:lvl2pPr>
              <a:defRPr sz="768"/>
            </a:lvl2pPr>
            <a:lvl3pPr>
              <a:defRPr sz="640"/>
            </a:lvl3pPr>
            <a:lvl4pPr>
              <a:defRPr sz="576"/>
            </a:lvl4pPr>
            <a:lvl5pPr>
              <a:defRPr sz="576"/>
            </a:lvl5pPr>
            <a:lvl6pPr>
              <a:defRPr sz="576"/>
            </a:lvl6pPr>
            <a:lvl7pPr>
              <a:defRPr sz="576"/>
            </a:lvl7pPr>
            <a:lvl8pPr>
              <a:defRPr sz="576"/>
            </a:lvl8pPr>
            <a:lvl9pPr>
              <a:defRPr sz="5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916" y="512704"/>
            <a:ext cx="1292779" cy="1450117"/>
          </a:xfrm>
        </p:spPr>
        <p:txBody>
          <a:bodyPr/>
          <a:lstStyle>
            <a:lvl1pPr>
              <a:defRPr sz="896"/>
            </a:lvl1pPr>
            <a:lvl2pPr>
              <a:defRPr sz="768"/>
            </a:lvl2pPr>
            <a:lvl3pPr>
              <a:defRPr sz="640"/>
            </a:lvl3pPr>
            <a:lvl4pPr>
              <a:defRPr sz="576"/>
            </a:lvl4pPr>
            <a:lvl5pPr>
              <a:defRPr sz="576"/>
            </a:lvl5pPr>
            <a:lvl6pPr>
              <a:defRPr sz="576"/>
            </a:lvl6pPr>
            <a:lvl7pPr>
              <a:defRPr sz="576"/>
            </a:lvl7pPr>
            <a:lvl8pPr>
              <a:defRPr sz="576"/>
            </a:lvl8pPr>
            <a:lvl9pPr>
              <a:defRPr sz="5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54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70380"/>
            <a:ext cx="4571961" cy="3218993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069083" y="337122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989465" y="336726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167268" y="336726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3323614" y="3360914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w="64135" h="50800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w="64135" h="50800">
                <a:moveTo>
                  <a:pt x="20652" y="10160"/>
                </a:moveTo>
                <a:lnTo>
                  <a:pt x="20652" y="0"/>
                </a:lnTo>
                <a:lnTo>
                  <a:pt x="63832" y="0"/>
                </a:lnTo>
                <a:lnTo>
                  <a:pt x="63832" y="30480"/>
                </a:lnTo>
                <a:lnTo>
                  <a:pt x="53672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3260445" y="3367264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620326" y="337361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3531425" y="3367265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3607626" y="3360914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878593" y="3360914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802393" y="3367265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3878593" y="3399015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0" y="0"/>
                </a:moveTo>
                <a:lnTo>
                  <a:pt x="38100" y="0"/>
                </a:lnTo>
              </a:path>
              <a:path w="50800" h="12700">
                <a:moveTo>
                  <a:pt x="12700" y="12700"/>
                </a:moveTo>
                <a:lnTo>
                  <a:pt x="50800" y="127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4149573" y="3360914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4451033" y="3391395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4423969" y="3364900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4329112" y="3360914"/>
            <a:ext cx="233679" cy="50800"/>
          </a:xfrm>
          <a:custGeom>
            <a:avLst/>
            <a:gdLst/>
            <a:ahLst/>
            <a:cxnLst/>
            <a:rect l="l" t="t" r="r" b="b"/>
            <a:pathLst>
              <a:path w="233679" h="50800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w="233679" h="50800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w="233679" h="50800">
                <a:moveTo>
                  <a:pt x="193042" y="50800"/>
                </a:moveTo>
                <a:lnTo>
                  <a:pt x="183179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79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w="233679" h="50800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72527"/>
            <a:ext cx="3770629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3333B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3857" y="951825"/>
            <a:ext cx="3750310" cy="1510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319272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352" y="87994"/>
            <a:ext cx="2634343" cy="3662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52" y="512704"/>
            <a:ext cx="2634343" cy="1450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6352" y="2036573"/>
            <a:ext cx="682978" cy="116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0075" y="2036573"/>
            <a:ext cx="926898" cy="116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97717" y="2036573"/>
            <a:ext cx="682978" cy="116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4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ctr" defTabSz="146350" rtl="0" eaLnBrk="1" latinLnBrk="0" hangingPunct="1">
        <a:spcBef>
          <a:spcPct val="0"/>
        </a:spcBef>
        <a:buNone/>
        <a:defRPr sz="140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62" indent="-109762" algn="l" defTabSz="146350" rtl="0" eaLnBrk="1" latinLnBrk="0" hangingPunct="1">
        <a:spcBef>
          <a:spcPct val="20000"/>
        </a:spcBef>
        <a:buFont typeface="Arial"/>
        <a:buChar char="•"/>
        <a:defRPr sz="1024" kern="1200">
          <a:solidFill>
            <a:schemeClr val="tx1"/>
          </a:solidFill>
          <a:latin typeface="+mn-lt"/>
          <a:ea typeface="+mn-ea"/>
          <a:cs typeface="+mn-cs"/>
        </a:defRPr>
      </a:lvl1pPr>
      <a:lvl2pPr marL="237818" indent="-91469" algn="l" defTabSz="146350" rtl="0" eaLnBrk="1" latinLnBrk="0" hangingPunct="1">
        <a:spcBef>
          <a:spcPct val="20000"/>
        </a:spcBef>
        <a:buFont typeface="Arial"/>
        <a:buChar char="–"/>
        <a:defRPr sz="896" kern="1200">
          <a:solidFill>
            <a:schemeClr val="tx1"/>
          </a:solidFill>
          <a:latin typeface="+mn-lt"/>
          <a:ea typeface="+mn-ea"/>
          <a:cs typeface="+mn-cs"/>
        </a:defRPr>
      </a:lvl2pPr>
      <a:lvl3pPr marL="365874" indent="-73175" algn="l" defTabSz="146350" rtl="0" eaLnBrk="1" latinLnBrk="0" hangingPunct="1">
        <a:spcBef>
          <a:spcPct val="20000"/>
        </a:spcBef>
        <a:buFont typeface="Arial"/>
        <a:buChar char="•"/>
        <a:defRPr sz="768" kern="1200">
          <a:solidFill>
            <a:schemeClr val="tx1"/>
          </a:solidFill>
          <a:latin typeface="+mn-lt"/>
          <a:ea typeface="+mn-ea"/>
          <a:cs typeface="+mn-cs"/>
        </a:defRPr>
      </a:lvl3pPr>
      <a:lvl4pPr marL="512224" indent="-73175" algn="l" defTabSz="146350" rtl="0" eaLnBrk="1" latinLnBrk="0" hangingPunct="1">
        <a:spcBef>
          <a:spcPct val="20000"/>
        </a:spcBef>
        <a:buFont typeface="Arial"/>
        <a:buChar char="–"/>
        <a:defRPr sz="640" kern="1200">
          <a:solidFill>
            <a:schemeClr val="tx1"/>
          </a:solidFill>
          <a:latin typeface="+mn-lt"/>
          <a:ea typeface="+mn-ea"/>
          <a:cs typeface="+mn-cs"/>
        </a:defRPr>
      </a:lvl4pPr>
      <a:lvl5pPr marL="658574" indent="-73175" algn="l" defTabSz="146350" rtl="0" eaLnBrk="1" latinLnBrk="0" hangingPunct="1">
        <a:spcBef>
          <a:spcPct val="20000"/>
        </a:spcBef>
        <a:buFont typeface="Arial"/>
        <a:buChar char="»"/>
        <a:defRPr sz="640" kern="1200">
          <a:solidFill>
            <a:schemeClr val="tx1"/>
          </a:solidFill>
          <a:latin typeface="+mn-lt"/>
          <a:ea typeface="+mn-ea"/>
          <a:cs typeface="+mn-cs"/>
        </a:defRPr>
      </a:lvl5pPr>
      <a:lvl6pPr marL="804923" indent="-73175" algn="l" defTabSz="146350" rtl="0" eaLnBrk="1" latinLnBrk="0" hangingPunct="1">
        <a:spcBef>
          <a:spcPct val="20000"/>
        </a:spcBef>
        <a:buFont typeface="Arial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6pPr>
      <a:lvl7pPr marL="951273" indent="-73175" algn="l" defTabSz="146350" rtl="0" eaLnBrk="1" latinLnBrk="0" hangingPunct="1">
        <a:spcBef>
          <a:spcPct val="20000"/>
        </a:spcBef>
        <a:buFont typeface="Arial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7pPr>
      <a:lvl8pPr marL="1097623" indent="-73175" algn="l" defTabSz="146350" rtl="0" eaLnBrk="1" latinLnBrk="0" hangingPunct="1">
        <a:spcBef>
          <a:spcPct val="20000"/>
        </a:spcBef>
        <a:buFont typeface="Arial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8pPr>
      <a:lvl9pPr marL="1243973" indent="-73175" algn="l" defTabSz="146350" rtl="0" eaLnBrk="1" latinLnBrk="0" hangingPunct="1">
        <a:spcBef>
          <a:spcPct val="20000"/>
        </a:spcBef>
        <a:buFont typeface="Arial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50" rtl="0" eaLnBrk="1" latinLnBrk="0" hangingPunct="1">
        <a:defRPr sz="576" kern="1200">
          <a:solidFill>
            <a:schemeClr val="tx1"/>
          </a:solidFill>
          <a:latin typeface="+mn-lt"/>
          <a:ea typeface="+mn-ea"/>
          <a:cs typeface="+mn-cs"/>
        </a:defRPr>
      </a:lvl1pPr>
      <a:lvl2pPr marL="146350" algn="l" defTabSz="146350" rtl="0" eaLnBrk="1" latinLnBrk="0" hangingPunct="1">
        <a:defRPr sz="576" kern="1200">
          <a:solidFill>
            <a:schemeClr val="tx1"/>
          </a:solidFill>
          <a:latin typeface="+mn-lt"/>
          <a:ea typeface="+mn-ea"/>
          <a:cs typeface="+mn-cs"/>
        </a:defRPr>
      </a:lvl2pPr>
      <a:lvl3pPr marL="292699" algn="l" defTabSz="146350" rtl="0" eaLnBrk="1" latinLnBrk="0" hangingPunct="1">
        <a:defRPr sz="576" kern="1200">
          <a:solidFill>
            <a:schemeClr val="tx1"/>
          </a:solidFill>
          <a:latin typeface="+mn-lt"/>
          <a:ea typeface="+mn-ea"/>
          <a:cs typeface="+mn-cs"/>
        </a:defRPr>
      </a:lvl3pPr>
      <a:lvl4pPr marL="439049" algn="l" defTabSz="146350" rtl="0" eaLnBrk="1" latinLnBrk="0" hangingPunct="1">
        <a:defRPr sz="576" kern="1200">
          <a:solidFill>
            <a:schemeClr val="tx1"/>
          </a:solidFill>
          <a:latin typeface="+mn-lt"/>
          <a:ea typeface="+mn-ea"/>
          <a:cs typeface="+mn-cs"/>
        </a:defRPr>
      </a:lvl4pPr>
      <a:lvl5pPr marL="585399" algn="l" defTabSz="146350" rtl="0" eaLnBrk="1" latinLnBrk="0" hangingPunct="1">
        <a:defRPr sz="576" kern="1200">
          <a:solidFill>
            <a:schemeClr val="tx1"/>
          </a:solidFill>
          <a:latin typeface="+mn-lt"/>
          <a:ea typeface="+mn-ea"/>
          <a:cs typeface="+mn-cs"/>
        </a:defRPr>
      </a:lvl5pPr>
      <a:lvl6pPr marL="731749" algn="l" defTabSz="146350" rtl="0" eaLnBrk="1" latinLnBrk="0" hangingPunct="1">
        <a:defRPr sz="576" kern="1200">
          <a:solidFill>
            <a:schemeClr val="tx1"/>
          </a:solidFill>
          <a:latin typeface="+mn-lt"/>
          <a:ea typeface="+mn-ea"/>
          <a:cs typeface="+mn-cs"/>
        </a:defRPr>
      </a:lvl6pPr>
      <a:lvl7pPr marL="878098" algn="l" defTabSz="146350" rtl="0" eaLnBrk="1" latinLnBrk="0" hangingPunct="1">
        <a:defRPr sz="576" kern="1200">
          <a:solidFill>
            <a:schemeClr val="tx1"/>
          </a:solidFill>
          <a:latin typeface="+mn-lt"/>
          <a:ea typeface="+mn-ea"/>
          <a:cs typeface="+mn-cs"/>
        </a:defRPr>
      </a:lvl7pPr>
      <a:lvl8pPr marL="1024448" algn="l" defTabSz="146350" rtl="0" eaLnBrk="1" latinLnBrk="0" hangingPunct="1">
        <a:defRPr sz="576" kern="1200">
          <a:solidFill>
            <a:schemeClr val="tx1"/>
          </a:solidFill>
          <a:latin typeface="+mn-lt"/>
          <a:ea typeface="+mn-ea"/>
          <a:cs typeface="+mn-cs"/>
        </a:defRPr>
      </a:lvl8pPr>
      <a:lvl9pPr marL="1170798" algn="l" defTabSz="146350" rtl="0" eaLnBrk="1" latinLnBrk="0" hangingPunct="1">
        <a:defRPr sz="5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78559" y="1772688"/>
            <a:ext cx="1450975" cy="6851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Lecture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11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1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Math</a:t>
            </a:r>
            <a:r>
              <a:rPr sz="11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Foundations</a:t>
            </a:r>
            <a:r>
              <a:rPr sz="11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Team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342A9-9987-095C-564F-28D0A8340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0" y="72527"/>
            <a:ext cx="3770629" cy="646331"/>
          </a:xfrm>
        </p:spPr>
        <p:txBody>
          <a:bodyPr/>
          <a:lstStyle/>
          <a:p>
            <a:r>
              <a:rPr lang="en-IN" dirty="0"/>
              <a:t>Example: Gradient Descent with initial </a:t>
            </a:r>
            <a:br>
              <a:rPr lang="en-IN" dirty="0"/>
            </a:br>
            <a:r>
              <a:rPr lang="en-IN" dirty="0"/>
              <a:t>value 0.5 and Learning parameter 0.1</a:t>
            </a:r>
            <a:br>
              <a:rPr lang="en-IN" dirty="0"/>
            </a:br>
            <a:r>
              <a:rPr lang="en-IN" dirty="0"/>
              <a:t>(30 iterations)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AF6BE-3F6D-2E3E-490D-1AAFE9A73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581" y="815975"/>
            <a:ext cx="3251270" cy="2565959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7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Iteration 0:  x = 0.500000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7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Iteration 1:  x = 0.400000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7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Iteration 2:  x = 0.320000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7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Iteration 3:  x = 0.256000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7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Iteration 4:  x = 0.204800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7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Iteration 5:  x = 0.163840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7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Iteration 6:  x = 0.131072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7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Iteration 7:  x = 0.104858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7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Iteration 8:  x = 0.083886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7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Iteration 9:  x = 0.067109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7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Iteration 10: x = 0.053687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E362C-3288-33AD-F781-B14A4A67A8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196" r="68125"/>
          <a:stretch>
            <a:fillRect/>
          </a:stretch>
        </p:blipFill>
        <p:spPr>
          <a:xfrm>
            <a:off x="1390651" y="815975"/>
            <a:ext cx="1447799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EC1D95-CB69-4E7E-0F13-3549BBE20D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0248"/>
          <a:stretch>
            <a:fillRect/>
          </a:stretch>
        </p:blipFill>
        <p:spPr>
          <a:xfrm>
            <a:off x="2914650" y="815975"/>
            <a:ext cx="1371600" cy="229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96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3D20-43A8-EBDA-C11D-06BDB910E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0" y="72527"/>
            <a:ext cx="3770629" cy="507831"/>
          </a:xfrm>
        </p:spPr>
        <p:txBody>
          <a:bodyPr/>
          <a:lstStyle/>
          <a:p>
            <a:r>
              <a:rPr lang="en-IN" sz="1100" dirty="0"/>
              <a:t>Example Gradient Descent with Momentum with </a:t>
            </a:r>
            <a:br>
              <a:rPr lang="en-IN" sz="1100" dirty="0"/>
            </a:br>
            <a:r>
              <a:rPr lang="en-IN" sz="1100" dirty="0"/>
              <a:t>Initial value 0.5, Learning parameter 0.1 and </a:t>
            </a:r>
            <a:br>
              <a:rPr lang="en-IN" sz="1100" dirty="0"/>
            </a:br>
            <a:r>
              <a:rPr lang="en-IN" sz="1100" dirty="0"/>
              <a:t>Momentum parameter 0.2 (30 iterations)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5BF5AD-C93F-0EF2-279D-14B24D6B17B0}"/>
              </a:ext>
            </a:extLst>
          </p:cNvPr>
          <p:cNvGraphicFramePr>
            <a:graphicFrameLocks noGrp="1"/>
          </p:cNvGraphicFramePr>
          <p:nvPr/>
        </p:nvGraphicFramePr>
        <p:xfrm>
          <a:off x="773203" y="930507"/>
          <a:ext cx="468000" cy="1553700"/>
        </p:xfrm>
        <a:graphic>
          <a:graphicData uri="http://schemas.openxmlformats.org/drawingml/2006/table">
            <a:tbl>
              <a:tblPr firstRow="1" firstCol="1" bandRow="1"/>
              <a:tblGrid>
                <a:gridCol w="468000">
                  <a:extLst>
                    <a:ext uri="{9D8B030D-6E8A-4147-A177-3AD203B41FA5}">
                      <a16:colId xmlns:a16="http://schemas.microsoft.com/office/drawing/2014/main" val="2736655638"/>
                    </a:ext>
                  </a:extLst>
                </a:gridCol>
              </a:tblGrid>
              <a:tr h="1509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0.400000</a:t>
                      </a:r>
                    </a:p>
                  </a:txBody>
                  <a:tcPr marL="7549" marR="7549" marT="7549" marB="75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354562"/>
                  </a:ext>
                </a:extLst>
              </a:tr>
              <a:tr h="1509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0.320000</a:t>
                      </a:r>
                    </a:p>
                  </a:txBody>
                  <a:tcPr marL="7549" marR="7549" marT="7549" marB="75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213680"/>
                  </a:ext>
                </a:extLst>
              </a:tr>
              <a:tr h="1509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0.256000</a:t>
                      </a:r>
                    </a:p>
                  </a:txBody>
                  <a:tcPr marL="7549" marR="7549" marT="7549" marB="75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734734"/>
                  </a:ext>
                </a:extLst>
              </a:tr>
              <a:tr h="1509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0.204800</a:t>
                      </a:r>
                    </a:p>
                  </a:txBody>
                  <a:tcPr marL="7549" marR="7549" marT="7549" marB="75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5698698"/>
                  </a:ext>
                </a:extLst>
              </a:tr>
              <a:tr h="1509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0.163840</a:t>
                      </a:r>
                    </a:p>
                  </a:txBody>
                  <a:tcPr marL="7549" marR="7549" marT="7549" marB="75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612940"/>
                  </a:ext>
                </a:extLst>
              </a:tr>
              <a:tr h="1509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0.131072</a:t>
                      </a:r>
                    </a:p>
                  </a:txBody>
                  <a:tcPr marL="7549" marR="7549" marT="7549" marB="75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667987"/>
                  </a:ext>
                </a:extLst>
              </a:tr>
              <a:tr h="1509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0.104857</a:t>
                      </a:r>
                    </a:p>
                  </a:txBody>
                  <a:tcPr marL="7549" marR="7549" marT="7549" marB="75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197898"/>
                  </a:ext>
                </a:extLst>
              </a:tr>
              <a:tr h="1509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0.083886</a:t>
                      </a:r>
                    </a:p>
                  </a:txBody>
                  <a:tcPr marL="7549" marR="7549" marT="7549" marB="75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0423396"/>
                  </a:ext>
                </a:extLst>
              </a:tr>
              <a:tr h="1509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0.067109</a:t>
                      </a:r>
                    </a:p>
                  </a:txBody>
                  <a:tcPr marL="7549" marR="7549" marT="7549" marB="75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64038"/>
                  </a:ext>
                </a:extLst>
              </a:tr>
              <a:tr h="1509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0.053687</a:t>
                      </a:r>
                    </a:p>
                  </a:txBody>
                  <a:tcPr marL="7549" marR="7549" marT="7549" marB="75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86831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B6F36D8-6AA5-B59C-D647-623D691698FD}"/>
              </a:ext>
            </a:extLst>
          </p:cNvPr>
          <p:cNvGraphicFramePr>
            <a:graphicFrameLocks noGrp="1"/>
          </p:cNvGraphicFramePr>
          <p:nvPr/>
        </p:nvGraphicFramePr>
        <p:xfrm>
          <a:off x="2006302" y="930507"/>
          <a:ext cx="468000" cy="1605490"/>
        </p:xfrm>
        <a:graphic>
          <a:graphicData uri="http://schemas.openxmlformats.org/drawingml/2006/table">
            <a:tbl>
              <a:tblPr firstRow="1" firstCol="1" bandRow="1"/>
              <a:tblGrid>
                <a:gridCol w="468000">
                  <a:extLst>
                    <a:ext uri="{9D8B030D-6E8A-4147-A177-3AD203B41FA5}">
                      <a16:colId xmlns:a16="http://schemas.microsoft.com/office/drawing/2014/main" val="1047385456"/>
                    </a:ext>
                  </a:extLst>
                </a:gridCol>
              </a:tblGrid>
              <a:tr h="1605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0.042949</a:t>
                      </a:r>
                    </a:p>
                  </a:txBody>
                  <a:tcPr marL="7549" marR="7549" marT="7549" marB="75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5500895"/>
                  </a:ext>
                </a:extLst>
              </a:tr>
              <a:tr h="1605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0.034359</a:t>
                      </a:r>
                    </a:p>
                  </a:txBody>
                  <a:tcPr marL="7549" marR="7549" marT="7549" marB="75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87035"/>
                  </a:ext>
                </a:extLst>
              </a:tr>
              <a:tr h="1605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0.027487</a:t>
                      </a:r>
                    </a:p>
                  </a:txBody>
                  <a:tcPr marL="7549" marR="7549" marT="7549" marB="75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5487500"/>
                  </a:ext>
                </a:extLst>
              </a:tr>
              <a:tr h="1605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0.021989</a:t>
                      </a:r>
                    </a:p>
                  </a:txBody>
                  <a:tcPr marL="7549" marR="7549" marT="7549" marB="75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599478"/>
                  </a:ext>
                </a:extLst>
              </a:tr>
              <a:tr h="1605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0.017591</a:t>
                      </a:r>
                    </a:p>
                  </a:txBody>
                  <a:tcPr marL="7549" marR="7549" marT="7549" marB="75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3763973"/>
                  </a:ext>
                </a:extLst>
              </a:tr>
              <a:tr h="1605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0.014073</a:t>
                      </a:r>
                    </a:p>
                  </a:txBody>
                  <a:tcPr marL="7549" marR="7549" marT="7549" marB="75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7621542"/>
                  </a:ext>
                </a:extLst>
              </a:tr>
              <a:tr h="1605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0.011258</a:t>
                      </a:r>
                    </a:p>
                  </a:txBody>
                  <a:tcPr marL="7549" marR="7549" marT="7549" marB="75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072667"/>
                  </a:ext>
                </a:extLst>
              </a:tr>
              <a:tr h="1605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0.008983</a:t>
                      </a:r>
                    </a:p>
                  </a:txBody>
                  <a:tcPr marL="7549" marR="7549" marT="7549" marB="75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4159636"/>
                  </a:ext>
                </a:extLst>
              </a:tr>
              <a:tr h="1605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0.007186</a:t>
                      </a:r>
                    </a:p>
                  </a:txBody>
                  <a:tcPr marL="7549" marR="7549" marT="7549" marB="75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4182518"/>
                  </a:ext>
                </a:extLst>
              </a:tr>
              <a:tr h="1605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0.005749</a:t>
                      </a:r>
                    </a:p>
                  </a:txBody>
                  <a:tcPr marL="7549" marR="7549" marT="7549" marB="75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36200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325AD28-C11B-E54D-9C00-F0DFDE46BECF}"/>
              </a:ext>
            </a:extLst>
          </p:cNvPr>
          <p:cNvGraphicFramePr>
            <a:graphicFrameLocks noGrp="1"/>
          </p:cNvGraphicFramePr>
          <p:nvPr/>
        </p:nvGraphicFramePr>
        <p:xfrm>
          <a:off x="2990850" y="979752"/>
          <a:ext cx="612000" cy="1553700"/>
        </p:xfrm>
        <a:graphic>
          <a:graphicData uri="http://schemas.openxmlformats.org/drawingml/2006/table">
            <a:tbl>
              <a:tblPr firstRow="1" firstCol="1" bandRow="1"/>
              <a:tblGrid>
                <a:gridCol w="612000">
                  <a:extLst>
                    <a:ext uri="{9D8B030D-6E8A-4147-A177-3AD203B41FA5}">
                      <a16:colId xmlns:a16="http://schemas.microsoft.com/office/drawing/2014/main" val="699005466"/>
                    </a:ext>
                  </a:extLst>
                </a:gridCol>
              </a:tblGrid>
              <a:tr h="1509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0.004599</a:t>
                      </a:r>
                    </a:p>
                  </a:txBody>
                  <a:tcPr marL="7549" marR="7549" marT="7549" marB="75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0938031"/>
                  </a:ext>
                </a:extLst>
              </a:tr>
              <a:tr h="1509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0.003679</a:t>
                      </a:r>
                    </a:p>
                  </a:txBody>
                  <a:tcPr marL="7549" marR="7549" marT="7549" marB="75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359591"/>
                  </a:ext>
                </a:extLst>
              </a:tr>
              <a:tr h="1509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0.002943</a:t>
                      </a:r>
                    </a:p>
                  </a:txBody>
                  <a:tcPr marL="7549" marR="7549" marT="7549" marB="75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3387300"/>
                  </a:ext>
                </a:extLst>
              </a:tr>
              <a:tr h="1509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0.002355</a:t>
                      </a:r>
                    </a:p>
                  </a:txBody>
                  <a:tcPr marL="7549" marR="7549" marT="7549" marB="75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516408"/>
                  </a:ext>
                </a:extLst>
              </a:tr>
              <a:tr h="1509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0.001884</a:t>
                      </a:r>
                    </a:p>
                  </a:txBody>
                  <a:tcPr marL="7549" marR="7549" marT="7549" marB="75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245231"/>
                  </a:ext>
                </a:extLst>
              </a:tr>
              <a:tr h="1509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0.001508</a:t>
                      </a:r>
                    </a:p>
                  </a:txBody>
                  <a:tcPr marL="7549" marR="7549" marT="7549" marB="75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516331"/>
                  </a:ext>
                </a:extLst>
              </a:tr>
              <a:tr h="1509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0.001206</a:t>
                      </a:r>
                    </a:p>
                  </a:txBody>
                  <a:tcPr marL="7549" marR="7549" marT="7549" marB="75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406565"/>
                  </a:ext>
                </a:extLst>
              </a:tr>
              <a:tr h="1509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0.000965</a:t>
                      </a:r>
                    </a:p>
                  </a:txBody>
                  <a:tcPr marL="7549" marR="7549" marT="7549" marB="75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7437364"/>
                  </a:ext>
                </a:extLst>
              </a:tr>
              <a:tr h="1509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0.000772</a:t>
                      </a:r>
                    </a:p>
                  </a:txBody>
                  <a:tcPr marL="7549" marR="7549" marT="7549" marB="75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5582644"/>
                  </a:ext>
                </a:extLst>
              </a:tr>
              <a:tr h="1509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0.000617</a:t>
                      </a:r>
                    </a:p>
                  </a:txBody>
                  <a:tcPr marL="7549" marR="7549" marT="7549" marB="75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2271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3717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323255_513_lecture-11-7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"/>
            <a:ext cx="4610100" cy="34575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5" dirty="0"/>
              <a:t>AdaGrad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6250" y="739775"/>
            <a:ext cx="3810952" cy="2374304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14629" marR="219075" indent="-17716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30" dirty="0">
                <a:latin typeface="Tahoma"/>
                <a:cs typeface="Tahoma"/>
              </a:rPr>
              <a:t>If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gradient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takes</a:t>
            </a:r>
            <a:r>
              <a:rPr sz="1100" spc="-40" dirty="0">
                <a:latin typeface="Tahoma"/>
                <a:cs typeface="Tahoma"/>
              </a:rPr>
              <a:t> values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+100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-100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alternatively,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i="1" spc="-25" dirty="0">
                <a:latin typeface="Arial"/>
                <a:cs typeface="Arial"/>
              </a:rPr>
              <a:t>A</a:t>
            </a:r>
            <a:r>
              <a:rPr sz="1200" i="1" spc="-37" baseline="-10416" dirty="0">
                <a:latin typeface="Arial"/>
                <a:cs typeface="Arial"/>
              </a:rPr>
              <a:t>i</a:t>
            </a:r>
            <a:r>
              <a:rPr sz="1200" i="1" baseline="-10416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will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be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large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update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step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along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parameter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 </a:t>
            </a:r>
            <a:r>
              <a:rPr sz="1100" spc="-35" dirty="0">
                <a:latin typeface="Tahoma"/>
                <a:cs typeface="Tahoma"/>
              </a:rPr>
              <a:t>question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will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be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small.</a:t>
            </a:r>
            <a:endParaRPr sz="1100" dirty="0">
              <a:latin typeface="Tahoma"/>
              <a:cs typeface="Tahoma"/>
            </a:endParaRPr>
          </a:p>
          <a:p>
            <a:pPr marL="214629" marR="4191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30" dirty="0">
                <a:latin typeface="Tahoma"/>
                <a:cs typeface="Tahoma"/>
              </a:rPr>
              <a:t>If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gradient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takes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value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0.1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consistently,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A</a:t>
            </a:r>
            <a:r>
              <a:rPr sz="1200" i="1" baseline="-10416" dirty="0">
                <a:latin typeface="Arial"/>
                <a:cs typeface="Arial"/>
              </a:rPr>
              <a:t>i</a:t>
            </a:r>
            <a:r>
              <a:rPr sz="1200" i="1" spc="307" baseline="-10416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will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not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be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as </a:t>
            </a:r>
            <a:r>
              <a:rPr sz="1100" spc="-50" dirty="0">
                <a:latin typeface="Tahoma"/>
                <a:cs typeface="Tahoma"/>
              </a:rPr>
              <a:t>large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as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before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update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step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will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be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comparatively larger.</a:t>
            </a:r>
            <a:endParaRPr sz="1100" dirty="0">
              <a:latin typeface="Tahoma"/>
              <a:cs typeface="Tahoma"/>
            </a:endParaRPr>
          </a:p>
          <a:p>
            <a:pPr marL="214629" marR="407670" indent="-177165" algn="just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>
                <a:latin typeface="Tahoma"/>
                <a:cs typeface="Tahoma"/>
              </a:rPr>
              <a:t>With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passage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time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absolute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movements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along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all </a:t>
            </a:r>
            <a:r>
              <a:rPr sz="1100" spc="-45" dirty="0">
                <a:latin typeface="Tahoma"/>
                <a:cs typeface="Tahoma"/>
              </a:rPr>
              <a:t>components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will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slow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down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because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A</a:t>
            </a:r>
            <a:r>
              <a:rPr sz="1200" i="1" baseline="-10416" dirty="0">
                <a:latin typeface="Arial"/>
                <a:cs typeface="Arial"/>
              </a:rPr>
              <a:t>i</a:t>
            </a:r>
            <a:r>
              <a:rPr sz="1200" i="1" spc="345" baseline="-10416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monotonically </a:t>
            </a:r>
            <a:r>
              <a:rPr sz="1100" spc="-40" dirty="0">
                <a:latin typeface="Tahoma"/>
                <a:cs typeface="Tahoma"/>
              </a:rPr>
              <a:t>increasing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with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time.</a:t>
            </a:r>
            <a:endParaRPr sz="1100" dirty="0">
              <a:latin typeface="Tahoma"/>
              <a:cs typeface="Tahoma"/>
            </a:endParaRPr>
          </a:p>
          <a:p>
            <a:pPr marL="214629" marR="3048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20" dirty="0">
                <a:latin typeface="Tahoma"/>
                <a:cs typeface="Tahoma"/>
              </a:rPr>
              <a:t>AdaGrad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suffers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from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50" dirty="0">
                <a:latin typeface="Tahoma"/>
                <a:cs typeface="Tahoma"/>
              </a:rPr>
              <a:t> problem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not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making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much </a:t>
            </a:r>
            <a:r>
              <a:rPr sz="1100" spc="-60" dirty="0">
                <a:latin typeface="Tahoma"/>
                <a:cs typeface="Tahoma"/>
              </a:rPr>
              <a:t>progress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after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while.</a:t>
            </a:r>
            <a:r>
              <a:rPr sz="1100" spc="7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fact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that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A</a:t>
            </a:r>
            <a:r>
              <a:rPr sz="1200" i="1" baseline="-10416" dirty="0">
                <a:latin typeface="Arial"/>
                <a:cs typeface="Arial"/>
              </a:rPr>
              <a:t>i</a:t>
            </a:r>
            <a:r>
              <a:rPr sz="1200" i="1" spc="292" baseline="-10416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aggregated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over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the </a:t>
            </a:r>
            <a:r>
              <a:rPr sz="1100" spc="-25" dirty="0">
                <a:latin typeface="Tahoma"/>
                <a:cs typeface="Tahoma"/>
              </a:rPr>
              <a:t>entire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history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partial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derivatives </a:t>
            </a:r>
            <a:r>
              <a:rPr sz="1100" spc="-50" dirty="0">
                <a:latin typeface="Tahoma"/>
                <a:cs typeface="Tahoma"/>
              </a:rPr>
              <a:t>may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make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method stale.</a:t>
            </a:r>
            <a:endParaRPr sz="1100" dirty="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F4DAE-86D3-6805-71AA-33BB370FE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0" y="72527"/>
            <a:ext cx="3770629" cy="215444"/>
          </a:xfrm>
        </p:spPr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DE105-BA5A-2925-990E-3B0233A19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450" y="815975"/>
            <a:ext cx="3962717" cy="1184940"/>
          </a:xfrm>
        </p:spPr>
        <p:txBody>
          <a:bodyPr/>
          <a:lstStyle/>
          <a:p>
            <a:r>
              <a:rPr lang="en-IN" dirty="0"/>
              <a:t>In this example we compare the speed of convergence among the three methods Gradient Descent, Gradient Descent with momentum.</a:t>
            </a:r>
          </a:p>
          <a:p>
            <a:r>
              <a:rPr lang="en-IN" dirty="0"/>
              <a:t>We take the curve y = x</a:t>
            </a:r>
            <a:r>
              <a:rPr lang="en-IN" baseline="30000" dirty="0"/>
              <a:t>2 </a:t>
            </a:r>
            <a:r>
              <a:rPr lang="en-IN" dirty="0"/>
              <a:t> which is drawn as follows: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95CAF-EFD1-3001-BEAF-F4A4F3CEA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1" y="1577975"/>
            <a:ext cx="1900238" cy="1433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91BD9-FBB7-D456-AC82-78EF02B588AC}"/>
              </a:ext>
            </a:extLst>
          </p:cNvPr>
          <p:cNvSpPr txBox="1"/>
          <p:nvPr/>
        </p:nvSpPr>
        <p:spPr>
          <a:xfrm>
            <a:off x="2381250" y="1806575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Obviously (0, 0) is the Global minimum.</a:t>
            </a:r>
          </a:p>
        </p:txBody>
      </p:sp>
    </p:spTree>
    <p:extLst>
      <p:ext uri="{BB962C8B-B14F-4D97-AF65-F5344CB8AC3E}">
        <p14:creationId xmlns:p14="http://schemas.microsoft.com/office/powerpoint/2010/main" val="4266967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84331-4BE8-5FB8-2909-32DB0313D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0" y="72527"/>
            <a:ext cx="3770629" cy="430887"/>
          </a:xfrm>
        </p:spPr>
        <p:txBody>
          <a:bodyPr/>
          <a:lstStyle/>
          <a:p>
            <a:r>
              <a:rPr lang="en-IN" dirty="0"/>
              <a:t>Gradient Descent with Momentum </a:t>
            </a:r>
            <a:br>
              <a:rPr lang="en-IN" dirty="0"/>
            </a:br>
            <a:r>
              <a:rPr lang="en-IN" dirty="0"/>
              <a:t>Versus </a:t>
            </a:r>
            <a:r>
              <a:rPr lang="en-IN" dirty="0" err="1"/>
              <a:t>AdaGrad</a:t>
            </a:r>
            <a:endParaRPr lang="en-I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963C017-5C02-D846-88BB-71BA55060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970606"/>
              </p:ext>
            </p:extLst>
          </p:nvPr>
        </p:nvGraphicFramePr>
        <p:xfrm>
          <a:off x="95250" y="739775"/>
          <a:ext cx="4114800" cy="2339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4621">
                  <a:extLst>
                    <a:ext uri="{9D8B030D-6E8A-4147-A177-3AD203B41FA5}">
                      <a16:colId xmlns:a16="http://schemas.microsoft.com/office/drawing/2014/main" val="1077189066"/>
                    </a:ext>
                  </a:extLst>
                </a:gridCol>
                <a:gridCol w="1167114">
                  <a:extLst>
                    <a:ext uri="{9D8B030D-6E8A-4147-A177-3AD203B41FA5}">
                      <a16:colId xmlns:a16="http://schemas.microsoft.com/office/drawing/2014/main" val="3346419590"/>
                    </a:ext>
                  </a:extLst>
                </a:gridCol>
                <a:gridCol w="1773065">
                  <a:extLst>
                    <a:ext uri="{9D8B030D-6E8A-4147-A177-3AD203B41FA5}">
                      <a16:colId xmlns:a16="http://schemas.microsoft.com/office/drawing/2014/main" val="201614192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r>
                        <a:rPr lang="en-IN" sz="1000" b="0" dirty="0"/>
                        <a:t>Situation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Momentum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dirty="0" err="1"/>
                        <a:t>AdaGrad</a:t>
                      </a:r>
                      <a:endParaRPr lang="en-IN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012191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IN" sz="1000" dirty="0"/>
                        <a:t>To deal with non-stationary objectives or deep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Yes (</a:t>
                      </a:r>
                      <a:r>
                        <a:rPr lang="en-US" sz="1000" b="0" dirty="0"/>
                        <a:t>Momentum helps accelerate convergence in relevant directions and smooth out oscillations)</a:t>
                      </a:r>
                      <a:endParaRPr lang="en-IN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862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000" dirty="0"/>
                        <a:t>Sparse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No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Yes (</a:t>
                      </a:r>
                      <a:r>
                        <a:rPr lang="en-US" sz="1000" b="0" dirty="0" err="1"/>
                        <a:t>AdaGrad</a:t>
                      </a:r>
                      <a:r>
                        <a:rPr lang="en-US" sz="1000" b="0" dirty="0"/>
                        <a:t> adapts learning rates per parameter, giving larger updates to infrequent features and smaller updates to frequent ones.)</a:t>
                      </a:r>
                      <a:endParaRPr lang="en-IN" sz="1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283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491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921EB-3082-2D21-AEB7-236492089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D94-9EE5-DD9D-AEF7-AE4F5C6D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0" y="72527"/>
            <a:ext cx="3770629" cy="430887"/>
          </a:xfrm>
        </p:spPr>
        <p:txBody>
          <a:bodyPr/>
          <a:lstStyle/>
          <a:p>
            <a:r>
              <a:rPr lang="en-IN" dirty="0"/>
              <a:t>Gradient Descent with Momentum </a:t>
            </a:r>
            <a:br>
              <a:rPr lang="en-IN" dirty="0"/>
            </a:br>
            <a:r>
              <a:rPr lang="en-IN" dirty="0"/>
              <a:t>Versus </a:t>
            </a:r>
            <a:r>
              <a:rPr lang="en-IN" dirty="0" err="1"/>
              <a:t>AdaGrad</a:t>
            </a:r>
            <a:endParaRPr lang="en-I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1F00022-E5DB-E8DE-944D-857B22E35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788418"/>
              </p:ext>
            </p:extLst>
          </p:nvPr>
        </p:nvGraphicFramePr>
        <p:xfrm>
          <a:off x="95250" y="739775"/>
          <a:ext cx="4191000" cy="2278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6373">
                  <a:extLst>
                    <a:ext uri="{9D8B030D-6E8A-4147-A177-3AD203B41FA5}">
                      <a16:colId xmlns:a16="http://schemas.microsoft.com/office/drawing/2014/main" val="1077189066"/>
                    </a:ext>
                  </a:extLst>
                </a:gridCol>
                <a:gridCol w="1188728">
                  <a:extLst>
                    <a:ext uri="{9D8B030D-6E8A-4147-A177-3AD203B41FA5}">
                      <a16:colId xmlns:a16="http://schemas.microsoft.com/office/drawing/2014/main" val="3346419590"/>
                    </a:ext>
                  </a:extLst>
                </a:gridCol>
                <a:gridCol w="1805899">
                  <a:extLst>
                    <a:ext uri="{9D8B030D-6E8A-4147-A177-3AD203B41FA5}">
                      <a16:colId xmlns:a16="http://schemas.microsoft.com/office/drawing/2014/main" val="201614192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r>
                        <a:rPr lang="en-IN" sz="1000" b="0" dirty="0"/>
                        <a:t>Situation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Momentum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dirty="0" err="1"/>
                        <a:t>AdaGrad</a:t>
                      </a:r>
                      <a:endParaRPr lang="en-IN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0121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IN" sz="1000" dirty="0"/>
                        <a:t>Long Term Learning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No (Too aggressive decay)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07208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000" b="0" dirty="0"/>
                        <a:t>The gradients vary significantly across parameters</a:t>
                      </a:r>
                      <a:endParaRPr lang="en-IN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b="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b="0" dirty="0"/>
                        <a:t>Yes(</a:t>
                      </a:r>
                      <a:r>
                        <a:rPr lang="en-US" sz="1000" b="0" dirty="0" err="1"/>
                        <a:t>AdaGrad’s</a:t>
                      </a:r>
                      <a:r>
                        <a:rPr lang="en-US" sz="1000" b="0" dirty="0"/>
                        <a:t> per-parameter learning rate is helpful if some parameters receive very small or very large gradients.)</a:t>
                      </a:r>
                      <a:endParaRPr lang="en-IN" sz="1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9882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IN" sz="1000" dirty="0"/>
                        <a:t>Convex or Simple Objective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Yes (</a:t>
                      </a:r>
                      <a:r>
                        <a:rPr lang="en-US" sz="1000" dirty="0"/>
                        <a:t>For </a:t>
                      </a:r>
                      <a:r>
                        <a:rPr lang="en-US" sz="1000" b="1" dirty="0"/>
                        <a:t>convex problems</a:t>
                      </a:r>
                      <a:r>
                        <a:rPr lang="en-US" sz="1000" dirty="0"/>
                        <a:t> or </a:t>
                      </a:r>
                      <a:r>
                        <a:rPr lang="en-US" sz="1000" b="1" dirty="0"/>
                        <a:t>shallow networks</a:t>
                      </a:r>
                      <a:r>
                        <a:rPr lang="en-US" sz="1000" dirty="0"/>
                        <a:t>, </a:t>
                      </a:r>
                      <a:r>
                        <a:rPr lang="en-US" sz="1000" dirty="0" err="1"/>
                        <a:t>AdaGrad</a:t>
                      </a:r>
                      <a:r>
                        <a:rPr lang="en-US" sz="1000" dirty="0"/>
                        <a:t> often converges quickly and efficiently.)</a:t>
                      </a:r>
                      <a:endParaRPr lang="en-IN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963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9446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323255_513_lecture-11-7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"/>
            <a:ext cx="4610100" cy="34575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323255_513_lecture-11-7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"/>
            <a:ext cx="4610100" cy="34575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72527"/>
            <a:ext cx="4616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Adam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957" y="829460"/>
            <a:ext cx="3811270" cy="117221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15265" indent="-177165">
              <a:lnSpc>
                <a:spcPct val="100000"/>
              </a:lnSpc>
              <a:spcBef>
                <a:spcPts val="434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spc="-10" dirty="0">
                <a:latin typeface="Tahoma"/>
                <a:cs typeface="Tahoma"/>
              </a:rPr>
              <a:t>Adam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incorporates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momentum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into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update.</a:t>
            </a:r>
            <a:endParaRPr sz="1100">
              <a:latin typeface="Tahoma"/>
              <a:cs typeface="Tahoma"/>
            </a:endParaRPr>
          </a:p>
          <a:p>
            <a:pPr marL="214629" marR="15240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10" dirty="0">
                <a:latin typeface="Tahoma"/>
                <a:cs typeface="Tahoma"/>
              </a:rPr>
              <a:t>Adam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addresses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initialization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bias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present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RMSProp. </a:t>
            </a:r>
            <a:r>
              <a:rPr sz="1100" dirty="0">
                <a:latin typeface="Tahoma"/>
                <a:cs typeface="Tahoma"/>
              </a:rPr>
              <a:t>Both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200" i="1" baseline="-10416" dirty="0">
                <a:latin typeface="Arial"/>
                <a:cs typeface="Arial"/>
              </a:rPr>
              <a:t>i</a:t>
            </a:r>
            <a:r>
              <a:rPr sz="1200" i="1" spc="337" baseline="-10416" dirty="0">
                <a:latin typeface="Arial"/>
                <a:cs typeface="Arial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A</a:t>
            </a:r>
            <a:r>
              <a:rPr sz="1200" i="1" baseline="-10416" dirty="0">
                <a:latin typeface="Arial"/>
                <a:cs typeface="Arial"/>
              </a:rPr>
              <a:t>i</a:t>
            </a:r>
            <a:r>
              <a:rPr sz="1200" i="1" spc="330" baseline="-10416" dirty="0">
                <a:latin typeface="Arial"/>
                <a:cs typeface="Arial"/>
              </a:rPr>
              <a:t> </a:t>
            </a:r>
            <a:r>
              <a:rPr sz="1100" spc="-60" dirty="0">
                <a:latin typeface="Tahoma"/>
                <a:cs typeface="Tahoma"/>
              </a:rPr>
              <a:t>are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initialized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zero</a:t>
            </a:r>
            <a:r>
              <a:rPr sz="1100" spc="-25" dirty="0">
                <a:latin typeface="Tahoma"/>
                <a:cs typeface="Tahoma"/>
              </a:rPr>
              <a:t> which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causes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bias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 </a:t>
            </a:r>
            <a:r>
              <a:rPr sz="1100" spc="-45" dirty="0">
                <a:latin typeface="Tahoma"/>
                <a:cs typeface="Tahoma"/>
              </a:rPr>
              <a:t>early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iterations.</a:t>
            </a:r>
            <a:endParaRPr sz="1100">
              <a:latin typeface="Tahoma"/>
              <a:cs typeface="Tahoma"/>
            </a:endParaRPr>
          </a:p>
          <a:p>
            <a:pPr marL="214629" marR="3048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>
                <a:latin typeface="Tahoma"/>
                <a:cs typeface="Tahoma"/>
              </a:rPr>
              <a:t>The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two</a:t>
            </a:r>
            <a:r>
              <a:rPr sz="1100" spc="-25" dirty="0">
                <a:latin typeface="Tahoma"/>
                <a:cs typeface="Tahoma"/>
              </a:rPr>
              <a:t> quantities </a:t>
            </a:r>
            <a:r>
              <a:rPr sz="1100" spc="-60" dirty="0">
                <a:latin typeface="Tahoma"/>
                <a:cs typeface="Tahoma"/>
              </a:rPr>
              <a:t>are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affected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differently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which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accounts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for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equation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for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i="1" spc="70" dirty="0">
                <a:latin typeface="Calibri"/>
                <a:cs typeface="Calibri"/>
              </a:rPr>
              <a:t>α</a:t>
            </a:r>
            <a:r>
              <a:rPr sz="1200" i="1" spc="104" baseline="-10416" dirty="0">
                <a:latin typeface="Arial"/>
                <a:cs typeface="Arial"/>
              </a:rPr>
              <a:t>t</a:t>
            </a:r>
            <a:r>
              <a:rPr sz="1200" i="1" spc="-179" baseline="-10416" dirty="0">
                <a:latin typeface="Arial"/>
                <a:cs typeface="Arial"/>
              </a:rPr>
              <a:t> </a:t>
            </a:r>
            <a:r>
              <a:rPr sz="1100" spc="-50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357" y="2003754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75" dirty="0">
                <a:solidFill>
                  <a:srgbClr val="3333B2"/>
                </a:solidFill>
                <a:latin typeface="Lucida Sans Unicode"/>
                <a:cs typeface="Lucida Sans Unicode"/>
              </a:rPr>
              <a:t>►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6446" y="2006611"/>
            <a:ext cx="55816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05459" algn="l"/>
              </a:tabLst>
            </a:pPr>
            <a:r>
              <a:rPr sz="800" i="1" spc="25" dirty="0">
                <a:latin typeface="Arial"/>
                <a:cs typeface="Arial"/>
              </a:rPr>
              <a:t>t</a:t>
            </a:r>
            <a:r>
              <a:rPr sz="800" i="1" dirty="0">
                <a:latin typeface="Arial"/>
                <a:cs typeface="Arial"/>
              </a:rPr>
              <a:t>	</a:t>
            </a:r>
            <a:r>
              <a:rPr sz="800" i="1" spc="2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866" y="2099067"/>
            <a:ext cx="58419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0" dirty="0">
                <a:latin typeface="Arial"/>
                <a:cs typeface="Arial"/>
              </a:rPr>
              <a:t>f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987" y="2079458"/>
            <a:ext cx="9937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47419" algn="l"/>
              </a:tabLst>
            </a:pPr>
            <a:r>
              <a:rPr sz="800" i="1" spc="25" dirty="0">
                <a:latin typeface="Arial"/>
                <a:cs typeface="Arial"/>
              </a:rPr>
              <a:t>t</a:t>
            </a:r>
            <a:r>
              <a:rPr sz="800" i="1" dirty="0">
                <a:latin typeface="Arial"/>
                <a:cs typeface="Arial"/>
              </a:rPr>
              <a:t>	</a:t>
            </a:r>
            <a:r>
              <a:rPr sz="800" i="1" spc="-50" dirty="0">
                <a:latin typeface="Arial"/>
                <a:cs typeface="Arial"/>
              </a:rPr>
              <a:t>f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4395" y="2019565"/>
            <a:ext cx="35306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Tahoma"/>
                <a:cs typeface="Tahoma"/>
              </a:rPr>
              <a:t>As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i="1" spc="90" dirty="0">
                <a:latin typeface="Arial"/>
                <a:cs typeface="Arial"/>
              </a:rPr>
              <a:t>t</a:t>
            </a:r>
            <a:r>
              <a:rPr sz="1100" i="1" spc="75" dirty="0">
                <a:latin typeface="Arial"/>
                <a:cs typeface="Arial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→</a:t>
            </a:r>
            <a:r>
              <a:rPr sz="1100" spc="-4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∞</a:t>
            </a:r>
            <a:r>
              <a:rPr sz="1100" dirty="0">
                <a:latin typeface="Tahoma"/>
                <a:cs typeface="Tahoma"/>
              </a:rPr>
              <a:t>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i="1" dirty="0">
                <a:latin typeface="Calibri"/>
                <a:cs typeface="Calibri"/>
              </a:rPr>
              <a:t>ρ</a:t>
            </a:r>
            <a:r>
              <a:rPr sz="1100" i="1" spc="459" dirty="0">
                <a:latin typeface="Calibri"/>
                <a:cs typeface="Calibri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→</a:t>
            </a:r>
            <a:r>
              <a:rPr sz="1100" spc="-4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Tahoma"/>
                <a:cs typeface="Tahoma"/>
              </a:rPr>
              <a:t>0,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i="1" dirty="0">
                <a:latin typeface="Calibri"/>
                <a:cs typeface="Calibri"/>
              </a:rPr>
              <a:t>ρ</a:t>
            </a:r>
            <a:r>
              <a:rPr sz="1100" i="1" spc="140" dirty="0">
                <a:latin typeface="Calibri"/>
                <a:cs typeface="Calibri"/>
              </a:rPr>
              <a:t>  </a:t>
            </a:r>
            <a:r>
              <a:rPr sz="1100" dirty="0">
                <a:latin typeface="Lucida Sans Unicode"/>
                <a:cs typeface="Lucida Sans Unicode"/>
              </a:rPr>
              <a:t>→</a:t>
            </a:r>
            <a:r>
              <a:rPr sz="1100" spc="-4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Tahoma"/>
                <a:cs typeface="Tahoma"/>
              </a:rPr>
              <a:t>0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i="1" spc="65" dirty="0">
                <a:latin typeface="Calibri"/>
                <a:cs typeface="Calibri"/>
              </a:rPr>
              <a:t>α</a:t>
            </a:r>
            <a:r>
              <a:rPr sz="1100" i="1" spc="465" dirty="0">
                <a:latin typeface="Calibri"/>
                <a:cs typeface="Calibri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→</a:t>
            </a:r>
            <a:r>
              <a:rPr sz="1100" spc="-50" dirty="0">
                <a:latin typeface="Lucida Sans Unicode"/>
                <a:cs typeface="Lucida Sans Unicode"/>
              </a:rPr>
              <a:t> </a:t>
            </a:r>
            <a:r>
              <a:rPr sz="1100" i="1" spc="65" dirty="0">
                <a:latin typeface="Calibri"/>
                <a:cs typeface="Calibri"/>
              </a:rPr>
              <a:t>α</a:t>
            </a:r>
            <a:r>
              <a:rPr sz="1100" i="1" spc="114" dirty="0">
                <a:latin typeface="Calibri"/>
                <a:cs typeface="Calibri"/>
              </a:rPr>
              <a:t> </a:t>
            </a:r>
            <a:r>
              <a:rPr sz="1100" spc="-35" dirty="0">
                <a:latin typeface="Tahoma"/>
                <a:cs typeface="Tahoma"/>
              </a:rPr>
              <a:t>since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i="1" dirty="0">
                <a:latin typeface="Calibri"/>
                <a:cs typeface="Calibri"/>
              </a:rPr>
              <a:t>ρ,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ρ</a:t>
            </a:r>
            <a:r>
              <a:rPr sz="1100" i="1" spc="140" dirty="0">
                <a:latin typeface="Calibri"/>
                <a:cs typeface="Calibri"/>
              </a:rPr>
              <a:t>  </a:t>
            </a:r>
            <a:r>
              <a:rPr sz="1100" spc="-155" dirty="0">
                <a:latin typeface="Lucida Sans Unicode"/>
                <a:cs typeface="Lucida Sans Unicode"/>
              </a:rPr>
              <a:t>∈</a:t>
            </a:r>
            <a:r>
              <a:rPr sz="1100" spc="-40" dirty="0">
                <a:latin typeface="Lucida Sans Unicode"/>
                <a:cs typeface="Lucida Sans Unicode"/>
              </a:rPr>
              <a:t> </a:t>
            </a:r>
            <a:r>
              <a:rPr sz="1100" spc="-20" dirty="0">
                <a:latin typeface="Tahoma"/>
                <a:cs typeface="Tahoma"/>
              </a:rPr>
              <a:t>(0</a:t>
            </a:r>
            <a:r>
              <a:rPr sz="1100" i="1" spc="-20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spc="-25" dirty="0">
                <a:latin typeface="Tahoma"/>
                <a:cs typeface="Tahoma"/>
              </a:rPr>
              <a:t>1).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1957" y="2229598"/>
            <a:ext cx="3686810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14629" marR="30480" indent="-17716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>
                <a:latin typeface="Tahoma"/>
                <a:cs typeface="Tahoma"/>
              </a:rPr>
              <a:t>The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default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suggested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value</a:t>
            </a:r>
            <a:r>
              <a:rPr sz="1100" spc="-20" dirty="0">
                <a:latin typeface="Tahoma"/>
                <a:cs typeface="Tahoma"/>
              </a:rPr>
              <a:t> for </a:t>
            </a:r>
            <a:r>
              <a:rPr sz="1100" i="1" dirty="0">
                <a:latin typeface="Calibri"/>
                <a:cs typeface="Calibri"/>
              </a:rPr>
              <a:t>ρ</a:t>
            </a:r>
            <a:r>
              <a:rPr sz="1200" i="1" baseline="-13888" dirty="0">
                <a:latin typeface="Arial"/>
                <a:cs typeface="Arial"/>
              </a:rPr>
              <a:t>f</a:t>
            </a:r>
            <a:r>
              <a:rPr sz="1200" i="1" spc="465" baseline="-13888" dirty="0">
                <a:latin typeface="Arial"/>
                <a:cs typeface="Arial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i="1" dirty="0">
                <a:latin typeface="Calibri"/>
                <a:cs typeface="Calibri"/>
              </a:rPr>
              <a:t>ρ</a:t>
            </a:r>
            <a:r>
              <a:rPr sz="1100" i="1" spc="80" dirty="0">
                <a:latin typeface="Calibri"/>
                <a:cs typeface="Calibri"/>
              </a:rPr>
              <a:t> </a:t>
            </a:r>
            <a:r>
              <a:rPr sz="1100" spc="-60" dirty="0">
                <a:latin typeface="Tahoma"/>
                <a:cs typeface="Tahoma"/>
              </a:rPr>
              <a:t>are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0.9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0.999 </a:t>
            </a:r>
            <a:r>
              <a:rPr sz="1100" spc="-10" dirty="0">
                <a:latin typeface="Tahoma"/>
                <a:cs typeface="Tahoma"/>
              </a:rPr>
              <a:t>respectively.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Introduction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52095" marR="46990" indent="-17716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52729" algn="l"/>
              </a:tabLst>
            </a:pPr>
            <a:r>
              <a:rPr sz="1100" dirty="0"/>
              <a:t>We</a:t>
            </a:r>
            <a:r>
              <a:rPr sz="1100" spc="-35" dirty="0"/>
              <a:t> </a:t>
            </a:r>
            <a:r>
              <a:rPr sz="1100" dirty="0"/>
              <a:t>will</a:t>
            </a:r>
            <a:r>
              <a:rPr sz="1100" spc="-35" dirty="0"/>
              <a:t> </a:t>
            </a:r>
            <a:r>
              <a:rPr sz="1100" spc="-20" dirty="0"/>
              <a:t>take</a:t>
            </a:r>
            <a:r>
              <a:rPr sz="1100" spc="-30" dirty="0"/>
              <a:t> </a:t>
            </a:r>
            <a:r>
              <a:rPr sz="1100" dirty="0"/>
              <a:t>a</a:t>
            </a:r>
            <a:r>
              <a:rPr sz="1100" spc="-30" dirty="0"/>
              <a:t> </a:t>
            </a:r>
            <a:r>
              <a:rPr sz="1100" spc="-55" dirty="0"/>
              <a:t>deeper</a:t>
            </a:r>
            <a:r>
              <a:rPr sz="1100" spc="-30" dirty="0"/>
              <a:t> </a:t>
            </a:r>
            <a:r>
              <a:rPr sz="1100" dirty="0"/>
              <a:t>look</a:t>
            </a:r>
            <a:r>
              <a:rPr sz="1100" spc="-30" dirty="0"/>
              <a:t> </a:t>
            </a:r>
            <a:r>
              <a:rPr sz="1100" dirty="0"/>
              <a:t>at</a:t>
            </a:r>
            <a:r>
              <a:rPr sz="1100" spc="-35" dirty="0"/>
              <a:t> </a:t>
            </a:r>
            <a:r>
              <a:rPr sz="1100" spc="-60" dirty="0"/>
              <a:t>some</a:t>
            </a:r>
            <a:r>
              <a:rPr sz="1100" spc="-30" dirty="0"/>
              <a:t> </a:t>
            </a:r>
            <a:r>
              <a:rPr sz="1100" spc="-50" dirty="0"/>
              <a:t>challenges</a:t>
            </a:r>
            <a:r>
              <a:rPr sz="1100" spc="-35" dirty="0"/>
              <a:t> </a:t>
            </a:r>
            <a:r>
              <a:rPr sz="1100" dirty="0"/>
              <a:t>in</a:t>
            </a:r>
            <a:r>
              <a:rPr sz="1100" spc="-30" dirty="0"/>
              <a:t> </a:t>
            </a:r>
            <a:r>
              <a:rPr sz="1100" spc="-60" dirty="0"/>
              <a:t>non-</a:t>
            </a:r>
            <a:r>
              <a:rPr sz="1100" spc="-35" dirty="0"/>
              <a:t>linear </a:t>
            </a:r>
            <a:r>
              <a:rPr sz="1100" spc="-25" dirty="0"/>
              <a:t>optimization,</a:t>
            </a:r>
            <a:r>
              <a:rPr sz="1100" spc="-30" dirty="0"/>
              <a:t> continuing </a:t>
            </a:r>
            <a:r>
              <a:rPr sz="1100" spc="-10" dirty="0"/>
              <a:t>on</a:t>
            </a:r>
            <a:r>
              <a:rPr sz="1100" spc="-30" dirty="0"/>
              <a:t> </a:t>
            </a:r>
            <a:r>
              <a:rPr sz="1100" spc="-20" dirty="0"/>
              <a:t>from</a:t>
            </a:r>
            <a:r>
              <a:rPr sz="1100" spc="-25" dirty="0"/>
              <a:t> </a:t>
            </a:r>
            <a:r>
              <a:rPr sz="1100" spc="-10" dirty="0"/>
              <a:t>the</a:t>
            </a:r>
            <a:r>
              <a:rPr sz="1100" spc="-30" dirty="0"/>
              <a:t> </a:t>
            </a:r>
            <a:r>
              <a:rPr sz="1100" spc="-50" dirty="0"/>
              <a:t>previous</a:t>
            </a:r>
            <a:r>
              <a:rPr sz="1100" spc="-30" dirty="0"/>
              <a:t> </a:t>
            </a:r>
            <a:r>
              <a:rPr sz="1100" spc="-10" dirty="0"/>
              <a:t>lecture.</a:t>
            </a:r>
            <a:endParaRPr sz="1100"/>
          </a:p>
          <a:p>
            <a:pPr marL="252095" marR="408305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52729" algn="l"/>
              </a:tabLst>
            </a:pPr>
            <a:r>
              <a:rPr sz="1100" dirty="0"/>
              <a:t>First</a:t>
            </a:r>
            <a:r>
              <a:rPr sz="1100" spc="-75" dirty="0"/>
              <a:t> </a:t>
            </a:r>
            <a:r>
              <a:rPr sz="1100" spc="-90" dirty="0"/>
              <a:t>we</a:t>
            </a:r>
            <a:r>
              <a:rPr sz="1100" dirty="0"/>
              <a:t> will</a:t>
            </a:r>
            <a:r>
              <a:rPr sz="1100" spc="-30" dirty="0"/>
              <a:t> </a:t>
            </a:r>
            <a:r>
              <a:rPr sz="1100" dirty="0"/>
              <a:t>look</a:t>
            </a:r>
            <a:r>
              <a:rPr sz="1100" spc="-35" dirty="0"/>
              <a:t> </a:t>
            </a:r>
            <a:r>
              <a:rPr sz="1100" dirty="0"/>
              <a:t>at</a:t>
            </a:r>
            <a:r>
              <a:rPr sz="1100" spc="-30" dirty="0"/>
              <a:t> </a:t>
            </a:r>
            <a:r>
              <a:rPr sz="1100" spc="-10" dirty="0"/>
              <a:t>the</a:t>
            </a:r>
            <a:r>
              <a:rPr sz="1100" spc="-35" dirty="0"/>
              <a:t> </a:t>
            </a:r>
            <a:r>
              <a:rPr sz="1100" spc="-50" dirty="0"/>
              <a:t>problem</a:t>
            </a:r>
            <a:r>
              <a:rPr sz="1100" spc="-35" dirty="0"/>
              <a:t> </a:t>
            </a:r>
            <a:r>
              <a:rPr sz="1100" dirty="0"/>
              <a:t>of</a:t>
            </a:r>
            <a:r>
              <a:rPr sz="1100" spc="-30" dirty="0"/>
              <a:t> </a:t>
            </a:r>
            <a:r>
              <a:rPr sz="1100" spc="-35" dirty="0"/>
              <a:t>different</a:t>
            </a:r>
            <a:r>
              <a:rPr sz="1100" spc="-40" dirty="0"/>
              <a:t> levels</a:t>
            </a:r>
            <a:r>
              <a:rPr sz="1100" spc="-30" dirty="0"/>
              <a:t> </a:t>
            </a:r>
            <a:r>
              <a:rPr sz="1100" spc="-25" dirty="0"/>
              <a:t>of </a:t>
            </a:r>
            <a:r>
              <a:rPr sz="1100" spc="-35" dirty="0"/>
              <a:t>curvature </a:t>
            </a:r>
            <a:r>
              <a:rPr sz="1100" dirty="0"/>
              <a:t>in</a:t>
            </a:r>
            <a:r>
              <a:rPr sz="1100" spc="-30" dirty="0"/>
              <a:t> </a:t>
            </a:r>
            <a:r>
              <a:rPr sz="1100" spc="-35" dirty="0"/>
              <a:t>different </a:t>
            </a:r>
            <a:r>
              <a:rPr sz="1100" spc="-10" dirty="0"/>
              <a:t>directions.</a:t>
            </a:r>
            <a:endParaRPr sz="1100"/>
          </a:p>
          <a:p>
            <a:pPr marL="252095" marR="3048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52729" algn="l"/>
              </a:tabLst>
            </a:pPr>
            <a:r>
              <a:rPr sz="1100" dirty="0"/>
              <a:t>We</a:t>
            </a:r>
            <a:r>
              <a:rPr sz="1100" spc="-50" dirty="0"/>
              <a:t> </a:t>
            </a:r>
            <a:r>
              <a:rPr sz="1100" dirty="0"/>
              <a:t>will</a:t>
            </a:r>
            <a:r>
              <a:rPr sz="1100" spc="-35" dirty="0"/>
              <a:t> </a:t>
            </a:r>
            <a:r>
              <a:rPr sz="1100" spc="-60" dirty="0"/>
              <a:t>need</a:t>
            </a:r>
            <a:r>
              <a:rPr sz="1100" spc="-30" dirty="0"/>
              <a:t> </a:t>
            </a:r>
            <a:r>
              <a:rPr sz="1100" dirty="0"/>
              <a:t>to</a:t>
            </a:r>
            <a:r>
              <a:rPr sz="1100" spc="-35" dirty="0"/>
              <a:t> </a:t>
            </a:r>
            <a:r>
              <a:rPr sz="1100" spc="-30" dirty="0"/>
              <a:t>figure</a:t>
            </a:r>
            <a:r>
              <a:rPr sz="1100" spc="-40" dirty="0"/>
              <a:t> </a:t>
            </a:r>
            <a:r>
              <a:rPr sz="1100" dirty="0"/>
              <a:t>out</a:t>
            </a:r>
            <a:r>
              <a:rPr sz="1100" spc="-40" dirty="0"/>
              <a:t> strategies</a:t>
            </a:r>
            <a:r>
              <a:rPr sz="1100" spc="-35" dirty="0"/>
              <a:t> </a:t>
            </a:r>
            <a:r>
              <a:rPr sz="1100" dirty="0"/>
              <a:t>to</a:t>
            </a:r>
            <a:r>
              <a:rPr sz="1100" spc="-45" dirty="0"/>
              <a:t> </a:t>
            </a:r>
            <a:r>
              <a:rPr sz="1100" spc="-40" dirty="0"/>
              <a:t>deal</a:t>
            </a:r>
            <a:r>
              <a:rPr sz="1100" spc="-35" dirty="0"/>
              <a:t> </a:t>
            </a:r>
            <a:r>
              <a:rPr sz="1100" dirty="0"/>
              <a:t>with</a:t>
            </a:r>
            <a:r>
              <a:rPr sz="1100" spc="-35" dirty="0"/>
              <a:t> </a:t>
            </a:r>
            <a:r>
              <a:rPr sz="1100" spc="-10" dirty="0"/>
              <a:t>the</a:t>
            </a:r>
            <a:r>
              <a:rPr sz="1100" spc="-40" dirty="0"/>
              <a:t> </a:t>
            </a:r>
            <a:r>
              <a:rPr sz="1100" spc="-50" dirty="0"/>
              <a:t>above </a:t>
            </a:r>
            <a:r>
              <a:rPr sz="1100" spc="-25" dirty="0"/>
              <a:t>situations</a:t>
            </a:r>
            <a:r>
              <a:rPr sz="1100" spc="-20" dirty="0"/>
              <a:t> </a:t>
            </a:r>
            <a:r>
              <a:rPr sz="1100" dirty="0"/>
              <a:t>to</a:t>
            </a:r>
            <a:r>
              <a:rPr sz="1100" spc="-10" dirty="0"/>
              <a:t> </a:t>
            </a:r>
            <a:r>
              <a:rPr sz="1100" spc="-55" dirty="0"/>
              <a:t>design</a:t>
            </a:r>
            <a:r>
              <a:rPr sz="1100" spc="-10" dirty="0"/>
              <a:t> </a:t>
            </a:r>
            <a:r>
              <a:rPr sz="1100" dirty="0"/>
              <a:t>a</a:t>
            </a:r>
            <a:r>
              <a:rPr sz="1100" spc="-10" dirty="0"/>
              <a:t> </a:t>
            </a:r>
            <a:r>
              <a:rPr sz="1100" spc="-30" dirty="0"/>
              <a:t>good</a:t>
            </a:r>
            <a:r>
              <a:rPr sz="1100" spc="-10" dirty="0"/>
              <a:t> </a:t>
            </a:r>
            <a:r>
              <a:rPr sz="1100" spc="-25" dirty="0"/>
              <a:t>optimization</a:t>
            </a:r>
            <a:r>
              <a:rPr sz="1100" spc="-15" dirty="0"/>
              <a:t> </a:t>
            </a:r>
            <a:r>
              <a:rPr sz="1100" spc="-10" dirty="0"/>
              <a:t>algorithm.</a:t>
            </a:r>
            <a:endParaRPr sz="1100"/>
          </a:p>
          <a:p>
            <a:pPr marL="252095" marR="603885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52729" algn="l"/>
              </a:tabLst>
            </a:pPr>
            <a:r>
              <a:rPr sz="1100" spc="-35" dirty="0"/>
              <a:t>Second</a:t>
            </a:r>
            <a:r>
              <a:rPr sz="1100" spc="-55" dirty="0"/>
              <a:t> </a:t>
            </a:r>
            <a:r>
              <a:rPr sz="1100" spc="-90" dirty="0"/>
              <a:t>we</a:t>
            </a:r>
            <a:r>
              <a:rPr sz="1100" spc="5" dirty="0"/>
              <a:t> </a:t>
            </a:r>
            <a:r>
              <a:rPr sz="1100" dirty="0"/>
              <a:t>will</a:t>
            </a:r>
            <a:r>
              <a:rPr sz="1100" spc="-45" dirty="0"/>
              <a:t> </a:t>
            </a:r>
            <a:r>
              <a:rPr sz="1100" dirty="0"/>
              <a:t>look</a:t>
            </a:r>
            <a:r>
              <a:rPr sz="1100" spc="-30" dirty="0"/>
              <a:t> </a:t>
            </a:r>
            <a:r>
              <a:rPr sz="1100" dirty="0"/>
              <a:t>into</a:t>
            </a:r>
            <a:r>
              <a:rPr sz="1100" spc="-25" dirty="0"/>
              <a:t> </a:t>
            </a:r>
            <a:r>
              <a:rPr sz="1100" spc="-65" dirty="0"/>
              <a:t>how</a:t>
            </a:r>
            <a:r>
              <a:rPr sz="1100" spc="-25" dirty="0"/>
              <a:t> </a:t>
            </a:r>
            <a:r>
              <a:rPr sz="1100" dirty="0"/>
              <a:t>to</a:t>
            </a:r>
            <a:r>
              <a:rPr sz="1100" spc="-25" dirty="0"/>
              <a:t> </a:t>
            </a:r>
            <a:r>
              <a:rPr sz="1100" spc="-50" dirty="0"/>
              <a:t>solve</a:t>
            </a:r>
            <a:r>
              <a:rPr sz="1100" spc="-30" dirty="0"/>
              <a:t> </a:t>
            </a:r>
            <a:r>
              <a:rPr sz="1100" spc="-45" dirty="0"/>
              <a:t>constrained </a:t>
            </a:r>
            <a:r>
              <a:rPr sz="1100" spc="-25" dirty="0"/>
              <a:t>optimization</a:t>
            </a:r>
            <a:r>
              <a:rPr sz="1100" spc="25" dirty="0"/>
              <a:t> </a:t>
            </a:r>
            <a:r>
              <a:rPr sz="1100" spc="-10" dirty="0"/>
              <a:t>problem.</a:t>
            </a:r>
            <a:endParaRPr sz="1100"/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Constrained</a:t>
            </a:r>
            <a:r>
              <a:rPr spc="-40" dirty="0"/>
              <a:t> </a:t>
            </a:r>
            <a:r>
              <a:rPr spc="-20" dirty="0"/>
              <a:t>optimization</a:t>
            </a:r>
            <a:r>
              <a:rPr spc="-35" dirty="0"/>
              <a:t> </a:t>
            </a:r>
            <a:r>
              <a:rPr spc="-30" dirty="0"/>
              <a:t>and</a:t>
            </a:r>
            <a:r>
              <a:rPr spc="-35" dirty="0"/>
              <a:t> </a:t>
            </a:r>
            <a:r>
              <a:rPr spc="-50" dirty="0"/>
              <a:t>Lagrange</a:t>
            </a:r>
            <a:r>
              <a:rPr spc="-40" dirty="0"/>
              <a:t> </a:t>
            </a:r>
            <a:r>
              <a:rPr spc="-20" dirty="0"/>
              <a:t>multipliers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29509" y="839948"/>
            <a:ext cx="78105" cy="1060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" b="1" spc="100" dirty="0">
                <a:latin typeface="Roboto Bk"/>
                <a:cs typeface="Roboto Bk"/>
              </a:rPr>
              <a:t>x</a:t>
            </a:r>
            <a:endParaRPr sz="500">
              <a:latin typeface="Roboto Bk"/>
              <a:cs typeface="Roboto B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957" y="747685"/>
            <a:ext cx="3507104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5265" indent="-177165">
              <a:lnSpc>
                <a:spcPct val="100000"/>
              </a:lnSpc>
              <a:spcBef>
                <a:spcPts val="90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spc="-35" dirty="0">
                <a:latin typeface="Tahoma"/>
                <a:cs typeface="Tahoma"/>
              </a:rPr>
              <a:t>Consider</a:t>
            </a:r>
            <a:r>
              <a:rPr sz="1100" spc="-10" dirty="0">
                <a:latin typeface="Tahoma"/>
                <a:cs typeface="Tahoma"/>
              </a:rPr>
              <a:t> the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following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problem:</a:t>
            </a:r>
            <a:r>
              <a:rPr sz="1100" spc="1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min</a:t>
            </a:r>
            <a:r>
              <a:rPr sz="1100" spc="36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7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210" dirty="0">
                <a:latin typeface="Arial"/>
                <a:cs typeface="Arial"/>
              </a:rPr>
              <a:t> </a:t>
            </a:r>
            <a:r>
              <a:rPr sz="1100" spc="-90" dirty="0">
                <a:latin typeface="Tahoma"/>
                <a:cs typeface="Tahoma"/>
              </a:rPr>
              <a:t>: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Arial MT"/>
                <a:cs typeface="Arial MT"/>
              </a:rPr>
              <a:t>R</a:t>
            </a:r>
            <a:r>
              <a:rPr sz="1200" i="1" baseline="27777" dirty="0">
                <a:latin typeface="Arial"/>
                <a:cs typeface="Arial"/>
              </a:rPr>
              <a:t>D</a:t>
            </a:r>
            <a:r>
              <a:rPr sz="1200" i="1" spc="262" baseline="27777" dirty="0">
                <a:latin typeface="Arial"/>
                <a:cs typeface="Arial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→</a:t>
            </a:r>
            <a:r>
              <a:rPr sz="1100" spc="-55" dirty="0">
                <a:latin typeface="Lucida Sans Unicode"/>
                <a:cs typeface="Lucida Sans Unicode"/>
              </a:rPr>
              <a:t> </a:t>
            </a:r>
            <a:r>
              <a:rPr sz="1100" spc="-25" dirty="0">
                <a:latin typeface="Arial MT"/>
                <a:cs typeface="Arial MT"/>
              </a:rPr>
              <a:t>R</a:t>
            </a:r>
            <a:r>
              <a:rPr sz="1100" spc="-25" dirty="0">
                <a:latin typeface="Tahoma"/>
                <a:cs typeface="Tahoma"/>
              </a:rPr>
              <a:t>,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6557" y="919758"/>
            <a:ext cx="3826510" cy="10902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40029" marR="55880">
              <a:lnSpc>
                <a:spcPct val="102600"/>
              </a:lnSpc>
              <a:spcBef>
                <a:spcPts val="55"/>
              </a:spcBef>
            </a:pPr>
            <a:r>
              <a:rPr sz="1100" spc="-40" dirty="0">
                <a:latin typeface="Tahoma"/>
                <a:cs typeface="Tahoma"/>
              </a:rPr>
              <a:t>subject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additional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constraints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-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so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we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are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looking </a:t>
            </a:r>
            <a:r>
              <a:rPr sz="1100" dirty="0">
                <a:latin typeface="Tahoma"/>
                <a:cs typeface="Tahoma"/>
              </a:rPr>
              <a:t>at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 </a:t>
            </a:r>
            <a:r>
              <a:rPr sz="1100" spc="-25" dirty="0">
                <a:latin typeface="Tahoma"/>
                <a:cs typeface="Tahoma"/>
              </a:rPr>
              <a:t>minimization </a:t>
            </a:r>
            <a:r>
              <a:rPr sz="1100" spc="-50" dirty="0">
                <a:latin typeface="Tahoma"/>
                <a:cs typeface="Tahoma"/>
              </a:rPr>
              <a:t>problem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except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that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20" dirty="0">
                <a:latin typeface="Tahoma"/>
                <a:cs typeface="Tahoma"/>
              </a:rPr>
              <a:t> set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all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050" spc="110" dirty="0">
                <a:latin typeface="Arial MT"/>
                <a:cs typeface="Arial MT"/>
              </a:rPr>
              <a:t> </a:t>
            </a:r>
            <a:r>
              <a:rPr sz="1100" spc="-50" dirty="0">
                <a:latin typeface="Tahoma"/>
                <a:cs typeface="Tahoma"/>
              </a:rPr>
              <a:t>over</a:t>
            </a:r>
            <a:r>
              <a:rPr sz="1100" spc="-20" dirty="0">
                <a:latin typeface="Tahoma"/>
                <a:cs typeface="Tahoma"/>
              </a:rPr>
              <a:t> which </a:t>
            </a:r>
            <a:r>
              <a:rPr sz="1100" spc="-25" dirty="0">
                <a:latin typeface="Tahoma"/>
                <a:cs typeface="Tahoma"/>
              </a:rPr>
              <a:t>minimization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performed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not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all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Arial MT"/>
                <a:cs typeface="Arial MT"/>
              </a:rPr>
              <a:t>R</a:t>
            </a:r>
            <a:r>
              <a:rPr sz="1200" i="1" baseline="27777" dirty="0">
                <a:latin typeface="Arial"/>
                <a:cs typeface="Arial"/>
              </a:rPr>
              <a:t>D</a:t>
            </a:r>
            <a:r>
              <a:rPr sz="1200" i="1" spc="-172" baseline="27777" dirty="0">
                <a:latin typeface="Arial"/>
                <a:cs typeface="Arial"/>
              </a:rPr>
              <a:t> </a:t>
            </a:r>
            <a:r>
              <a:rPr sz="1100" spc="-50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240029" marR="1600835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40029" algn="l"/>
              </a:tabLst>
            </a:pPr>
            <a:r>
              <a:rPr sz="1100" dirty="0">
                <a:latin typeface="Tahoma"/>
                <a:cs typeface="Tahoma"/>
              </a:rPr>
              <a:t>The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constrained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problem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becomes </a:t>
            </a:r>
            <a:r>
              <a:rPr sz="1100" dirty="0">
                <a:latin typeface="Tahoma"/>
                <a:cs typeface="Tahoma"/>
              </a:rPr>
              <a:t>min</a:t>
            </a:r>
            <a:r>
              <a:rPr sz="750" b="1" baseline="-16666" dirty="0">
                <a:latin typeface="Roboto Bk"/>
                <a:cs typeface="Roboto Bk"/>
              </a:rPr>
              <a:t>x</a:t>
            </a:r>
            <a:r>
              <a:rPr sz="750" b="1" spc="330" baseline="-16666" dirty="0">
                <a:latin typeface="Roboto Bk"/>
                <a:cs typeface="Roboto Bk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35" dirty="0">
                <a:latin typeface="Arial"/>
                <a:cs typeface="Arial"/>
              </a:rPr>
              <a:t> </a:t>
            </a:r>
            <a:r>
              <a:rPr sz="1100" spc="-25" dirty="0">
                <a:latin typeface="Tahoma"/>
                <a:cs typeface="Tahoma"/>
              </a:rPr>
              <a:t>(</a:t>
            </a:r>
            <a:r>
              <a:rPr sz="1050" spc="-25" dirty="0">
                <a:latin typeface="Arial MT"/>
                <a:cs typeface="Arial MT"/>
              </a:rPr>
              <a:t>x</a:t>
            </a:r>
            <a:r>
              <a:rPr sz="1100" spc="-2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240029">
              <a:lnSpc>
                <a:spcPct val="100000"/>
              </a:lnSpc>
              <a:spcBef>
                <a:spcPts val="35"/>
              </a:spcBef>
            </a:pPr>
            <a:r>
              <a:rPr sz="1100" spc="-40" dirty="0">
                <a:latin typeface="Tahoma"/>
                <a:cs typeface="Tahoma"/>
              </a:rPr>
              <a:t>subject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35" dirty="0">
                <a:latin typeface="Tahoma"/>
                <a:cs typeface="Tahoma"/>
              </a:rPr>
              <a:t> </a:t>
            </a:r>
            <a:r>
              <a:rPr sz="1100" i="1" spc="-30" dirty="0">
                <a:latin typeface="Arial"/>
                <a:cs typeface="Arial"/>
              </a:rPr>
              <a:t>g</a:t>
            </a:r>
            <a:r>
              <a:rPr sz="1200" i="1" spc="-44" baseline="-10416" dirty="0">
                <a:latin typeface="Arial"/>
                <a:cs typeface="Arial"/>
              </a:rPr>
              <a:t>i</a:t>
            </a:r>
            <a:r>
              <a:rPr sz="1200" i="1" spc="-135" baseline="-10416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≤</a:t>
            </a:r>
            <a:r>
              <a:rPr sz="1100" spc="-3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Tahoma"/>
                <a:cs typeface="Tahoma"/>
              </a:rPr>
              <a:t>0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190" dirty="0">
                <a:latin typeface="Lucida Sans Unicode"/>
                <a:cs typeface="Lucida Sans Unicode"/>
              </a:rPr>
              <a:t>∀</a:t>
            </a:r>
            <a:r>
              <a:rPr sz="1100" i="1" spc="-190" dirty="0">
                <a:latin typeface="Arial"/>
                <a:cs typeface="Arial"/>
              </a:rPr>
              <a:t>i</a:t>
            </a:r>
            <a:r>
              <a:rPr sz="1100" i="1" spc="-200" dirty="0">
                <a:latin typeface="Arial"/>
                <a:cs typeface="Arial"/>
              </a:rPr>
              <a:t> </a:t>
            </a:r>
            <a:r>
              <a:rPr sz="1100" spc="-30" dirty="0">
                <a:latin typeface="Tahoma"/>
                <a:cs typeface="Tahoma"/>
              </a:rPr>
              <a:t>1</a:t>
            </a:r>
            <a:r>
              <a:rPr sz="1100" i="1" spc="-30" dirty="0">
                <a:latin typeface="Calibri"/>
                <a:cs typeface="Calibri"/>
              </a:rPr>
              <a:t>,</a:t>
            </a:r>
            <a:r>
              <a:rPr sz="1100" i="1" spc="-65" dirty="0">
                <a:latin typeface="Calibri"/>
                <a:cs typeface="Calibri"/>
              </a:rPr>
              <a:t> </a:t>
            </a:r>
            <a:r>
              <a:rPr sz="1100" spc="-30" dirty="0">
                <a:latin typeface="Tahoma"/>
                <a:cs typeface="Tahoma"/>
              </a:rPr>
              <a:t>2</a:t>
            </a:r>
            <a:r>
              <a:rPr sz="1100" i="1" spc="-30" dirty="0">
                <a:latin typeface="Calibri"/>
                <a:cs typeface="Calibri"/>
              </a:rPr>
              <a:t>,</a:t>
            </a:r>
            <a:r>
              <a:rPr sz="1100" i="1" spc="-60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.</a:t>
            </a:r>
            <a:r>
              <a:rPr sz="1100" i="1" spc="-65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.</a:t>
            </a:r>
            <a:r>
              <a:rPr sz="1100" i="1" spc="-65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.</a:t>
            </a:r>
            <a:r>
              <a:rPr sz="1100" i="1" spc="-60" dirty="0">
                <a:latin typeface="Calibri"/>
                <a:cs typeface="Calibri"/>
              </a:rPr>
              <a:t> </a:t>
            </a:r>
            <a:r>
              <a:rPr sz="1100" i="1" spc="-25" dirty="0">
                <a:latin typeface="Arial"/>
                <a:cs typeface="Arial"/>
              </a:rPr>
              <a:t>m</a:t>
            </a:r>
            <a:r>
              <a:rPr sz="1100" spc="-2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657" y="2028125"/>
            <a:ext cx="340804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01930" marR="17780" indent="-17716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01930" algn="l"/>
              </a:tabLst>
            </a:pPr>
            <a:r>
              <a:rPr sz="1100" spc="-30" dirty="0">
                <a:latin typeface="Tahoma"/>
                <a:cs typeface="Tahoma"/>
              </a:rPr>
              <a:t>If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90" dirty="0">
                <a:latin typeface="Tahoma"/>
                <a:cs typeface="Tahoma"/>
              </a:rPr>
              <a:t>we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convert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constrained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optimization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problem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into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an </a:t>
            </a:r>
            <a:r>
              <a:rPr sz="1100" spc="-40" dirty="0">
                <a:latin typeface="Tahoma"/>
                <a:cs typeface="Tahoma"/>
              </a:rPr>
              <a:t>unconstrained </a:t>
            </a:r>
            <a:r>
              <a:rPr sz="1100" spc="-50" dirty="0">
                <a:latin typeface="Tahoma"/>
                <a:cs typeface="Tahoma"/>
              </a:rPr>
              <a:t>one,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we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can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techniques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we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studied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7357" y="2394418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75" dirty="0">
                <a:solidFill>
                  <a:srgbClr val="3333B2"/>
                </a:solidFill>
                <a:latin typeface="Lucida Sans Unicode"/>
                <a:cs typeface="Lucida Sans Unicode"/>
              </a:rPr>
              <a:t>►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4395" y="2410230"/>
            <a:ext cx="1694814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Tahoma"/>
                <a:cs typeface="Tahoma"/>
              </a:rPr>
              <a:t>We</a:t>
            </a:r>
            <a:r>
              <a:rPr sz="1100" spc="6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construct</a:t>
            </a:r>
            <a:r>
              <a:rPr sz="1100" spc="6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J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4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+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62897" y="2410052"/>
            <a:ext cx="133821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450" dirty="0">
                <a:latin typeface="Lucida Sans Unicode"/>
                <a:cs typeface="Lucida Sans Unicode"/>
              </a:rPr>
              <a:t>Σ</a:t>
            </a:r>
            <a:endParaRPr sz="1100" dirty="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70873" y="2383712"/>
            <a:ext cx="230504" cy="25209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229"/>
              </a:spcBef>
            </a:pPr>
            <a:r>
              <a:rPr sz="800" i="1" dirty="0">
                <a:latin typeface="Arial"/>
                <a:cs typeface="Arial"/>
              </a:rPr>
              <a:t>i</a:t>
            </a:r>
            <a:r>
              <a:rPr sz="800" i="1" spc="-120" dirty="0">
                <a:latin typeface="Arial"/>
                <a:cs typeface="Arial"/>
              </a:rPr>
              <a:t> </a:t>
            </a:r>
            <a:r>
              <a:rPr sz="800" spc="-25" dirty="0">
                <a:latin typeface="Tahoma"/>
                <a:cs typeface="Tahoma"/>
              </a:rPr>
              <a:t>=</a:t>
            </a:r>
            <a:r>
              <a:rPr sz="800" i="1" spc="-25" dirty="0">
                <a:latin typeface="Arial"/>
                <a:cs typeface="Arial"/>
              </a:rPr>
              <a:t>m</a:t>
            </a:r>
            <a:r>
              <a:rPr sz="800" i="1" dirty="0">
                <a:latin typeface="Arial"/>
                <a:cs typeface="Arial"/>
              </a:rPr>
              <a:t> i</a:t>
            </a:r>
            <a:r>
              <a:rPr sz="800" i="1" spc="-120" dirty="0">
                <a:latin typeface="Arial"/>
                <a:cs typeface="Arial"/>
              </a:rPr>
              <a:t> </a:t>
            </a:r>
            <a:r>
              <a:rPr sz="800" spc="-25" dirty="0">
                <a:latin typeface="Tahoma"/>
                <a:cs typeface="Tahoma"/>
              </a:rPr>
              <a:t>=1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6039" y="2469196"/>
            <a:ext cx="5143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0" dirty="0">
                <a:latin typeface="Arial"/>
                <a:cs typeface="Arial"/>
              </a:rPr>
              <a:t>i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06687" y="2410230"/>
            <a:ext cx="14890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dirty="0">
                <a:latin typeface="Arial"/>
                <a:cs typeface="Arial"/>
              </a:rPr>
              <a:t>1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g</a:t>
            </a:r>
            <a:r>
              <a:rPr sz="1100" i="1" spc="2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100" dirty="0">
                <a:latin typeface="Tahoma"/>
                <a:cs typeface="Tahoma"/>
              </a:rPr>
              <a:t>)),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where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b="1" spc="-40" dirty="0">
                <a:latin typeface="Arial"/>
                <a:cs typeface="Arial"/>
              </a:rPr>
              <a:t>1</a:t>
            </a:r>
            <a:r>
              <a:rPr sz="1100" spc="-40" dirty="0">
                <a:latin typeface="Tahoma"/>
                <a:cs typeface="Tahoma"/>
              </a:rPr>
              <a:t>(</a:t>
            </a:r>
            <a:r>
              <a:rPr sz="1100" i="1" spc="-40" dirty="0">
                <a:latin typeface="Arial"/>
                <a:cs typeface="Arial"/>
              </a:rPr>
              <a:t>z</a:t>
            </a:r>
            <a:r>
              <a:rPr sz="1100" i="1" spc="-21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0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4395" y="2582302"/>
            <a:ext cx="2047239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Tahoma"/>
                <a:cs typeface="Tahoma"/>
              </a:rPr>
              <a:t>for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z</a:t>
            </a:r>
            <a:r>
              <a:rPr sz="1100" i="1" spc="50" dirty="0">
                <a:latin typeface="Arial"/>
                <a:cs typeface="Arial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≤</a:t>
            </a:r>
            <a:r>
              <a:rPr sz="1100" spc="-7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Tahoma"/>
                <a:cs typeface="Tahoma"/>
              </a:rPr>
              <a:t>0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b="1" spc="-40" dirty="0">
                <a:latin typeface="Arial"/>
                <a:cs typeface="Arial"/>
              </a:rPr>
              <a:t>1</a:t>
            </a:r>
            <a:r>
              <a:rPr sz="1100" spc="-40" dirty="0">
                <a:latin typeface="Tahoma"/>
                <a:cs typeface="Tahoma"/>
              </a:rPr>
              <a:t>(</a:t>
            </a:r>
            <a:r>
              <a:rPr sz="1100" i="1" spc="-40" dirty="0">
                <a:latin typeface="Arial"/>
                <a:cs typeface="Arial"/>
              </a:rPr>
              <a:t>z</a:t>
            </a:r>
            <a:r>
              <a:rPr sz="1100" i="1" spc="-21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50" dirty="0">
                <a:latin typeface="Lucida Sans Unicode"/>
                <a:cs typeface="Lucida Sans Unicode"/>
              </a:rPr>
              <a:t>∞</a:t>
            </a:r>
            <a:r>
              <a:rPr sz="1100" spc="-20" dirty="0">
                <a:latin typeface="Lucida Sans Unicode"/>
                <a:cs typeface="Lucida Sans Unicode"/>
              </a:rPr>
              <a:t> </a:t>
            </a:r>
            <a:r>
              <a:rPr sz="1100" spc="-20" dirty="0">
                <a:latin typeface="Tahoma"/>
                <a:cs typeface="Tahoma"/>
              </a:rPr>
              <a:t>for </a:t>
            </a:r>
            <a:r>
              <a:rPr sz="1100" i="1" dirty="0">
                <a:latin typeface="Arial"/>
                <a:cs typeface="Arial"/>
              </a:rPr>
              <a:t>z</a:t>
            </a:r>
            <a:r>
              <a:rPr sz="1100" i="1" spc="50" dirty="0">
                <a:latin typeface="Arial"/>
                <a:cs typeface="Arial"/>
              </a:rPr>
              <a:t> </a:t>
            </a:r>
            <a:r>
              <a:rPr sz="1100" i="1" spc="295" dirty="0">
                <a:latin typeface="Calibri"/>
                <a:cs typeface="Calibri"/>
              </a:rPr>
              <a:t>&gt;</a:t>
            </a:r>
            <a:r>
              <a:rPr sz="1100" i="1" spc="25" dirty="0">
                <a:latin typeface="Calibri"/>
                <a:cs typeface="Calibri"/>
              </a:rPr>
              <a:t> </a:t>
            </a:r>
            <a:r>
              <a:rPr sz="1100" spc="-25" dirty="0">
                <a:latin typeface="Tahoma"/>
                <a:cs typeface="Tahoma"/>
              </a:rPr>
              <a:t>0.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Constrained</a:t>
            </a:r>
            <a:r>
              <a:rPr spc="-40" dirty="0"/>
              <a:t> </a:t>
            </a:r>
            <a:r>
              <a:rPr spc="-20" dirty="0"/>
              <a:t>optimization</a:t>
            </a:r>
            <a:r>
              <a:rPr spc="-35" dirty="0"/>
              <a:t> </a:t>
            </a:r>
            <a:r>
              <a:rPr spc="-30" dirty="0"/>
              <a:t>and</a:t>
            </a:r>
            <a:r>
              <a:rPr spc="-35" dirty="0"/>
              <a:t> </a:t>
            </a:r>
            <a:r>
              <a:rPr spc="-50" dirty="0"/>
              <a:t>Lagrange</a:t>
            </a:r>
            <a:r>
              <a:rPr spc="-40" dirty="0"/>
              <a:t> </a:t>
            </a:r>
            <a:r>
              <a:rPr spc="-20" dirty="0"/>
              <a:t>multipliers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957" y="836903"/>
            <a:ext cx="3830320" cy="13004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14629" marR="30480" indent="-177165" algn="just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>
                <a:latin typeface="Tahoma"/>
                <a:cs typeface="Tahoma"/>
              </a:rPr>
              <a:t>The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formulation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J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previous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slide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ensures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that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the </a:t>
            </a:r>
            <a:r>
              <a:rPr sz="1100" spc="-20" dirty="0">
                <a:latin typeface="Tahoma"/>
                <a:cs typeface="Tahoma"/>
              </a:rPr>
              <a:t>optimal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solution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unconstrained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problem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same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as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constrained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problem.</a:t>
            </a:r>
            <a:endParaRPr sz="1100">
              <a:latin typeface="Tahoma"/>
              <a:cs typeface="Tahoma"/>
            </a:endParaRPr>
          </a:p>
          <a:p>
            <a:pPr marL="214629" marR="9271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>
                <a:latin typeface="Tahoma"/>
                <a:cs typeface="Tahoma"/>
              </a:rPr>
              <a:t>The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step-</a:t>
            </a:r>
            <a:r>
              <a:rPr sz="1100" spc="-30" dirty="0">
                <a:latin typeface="Tahoma"/>
                <a:cs typeface="Tahoma"/>
              </a:rPr>
              <a:t>function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also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difficult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optimize.</a:t>
            </a:r>
            <a:r>
              <a:rPr sz="1100" spc="7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Hence,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we </a:t>
            </a:r>
            <a:r>
              <a:rPr sz="1100" spc="-50" dirty="0">
                <a:latin typeface="Tahoma"/>
                <a:cs typeface="Tahoma"/>
              </a:rPr>
              <a:t>replace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step-</a:t>
            </a:r>
            <a:r>
              <a:rPr sz="1100" spc="-30" dirty="0">
                <a:latin typeface="Tahoma"/>
                <a:cs typeface="Tahoma"/>
              </a:rPr>
              <a:t>function by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linear </a:t>
            </a:r>
            <a:r>
              <a:rPr sz="1100" spc="-25" dirty="0">
                <a:latin typeface="Tahoma"/>
                <a:cs typeface="Tahoma"/>
              </a:rPr>
              <a:t>function </a:t>
            </a:r>
            <a:r>
              <a:rPr sz="1100" spc="-35" dirty="0">
                <a:latin typeface="Tahoma"/>
                <a:cs typeface="Tahoma"/>
              </a:rPr>
              <a:t>using </a:t>
            </a:r>
            <a:r>
              <a:rPr sz="1100" spc="-45" dirty="0">
                <a:latin typeface="Tahoma"/>
                <a:cs typeface="Tahoma"/>
              </a:rPr>
              <a:t>Lagrange </a:t>
            </a:r>
            <a:r>
              <a:rPr sz="1100" spc="-10" dirty="0">
                <a:latin typeface="Tahoma"/>
                <a:cs typeface="Tahoma"/>
              </a:rPr>
              <a:t>multipliers.</a:t>
            </a:r>
            <a:endParaRPr sz="1100">
              <a:latin typeface="Tahoma"/>
              <a:cs typeface="Tahoma"/>
            </a:endParaRPr>
          </a:p>
          <a:p>
            <a:pPr marL="215265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dirty="0">
                <a:latin typeface="Tahoma"/>
                <a:cs typeface="Tahoma"/>
              </a:rPr>
              <a:t>We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create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Lagrangian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given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constrained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395" y="2117342"/>
            <a:ext cx="18923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5" dirty="0">
                <a:latin typeface="Tahoma"/>
                <a:cs typeface="Tahoma"/>
              </a:rPr>
              <a:t>optimization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problem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follows: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98180" y="2289415"/>
            <a:ext cx="151651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450" dirty="0">
                <a:latin typeface="Lucida Sans Unicode"/>
                <a:cs typeface="Lucida Sans Unicode"/>
              </a:rPr>
              <a:t>Σ</a:t>
            </a:r>
            <a:endParaRPr sz="1100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3999" y="2262897"/>
            <a:ext cx="230504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dirty="0">
                <a:latin typeface="Arial"/>
                <a:cs typeface="Arial"/>
              </a:rPr>
              <a:t>i</a:t>
            </a:r>
            <a:r>
              <a:rPr sz="800" i="1" spc="-120" dirty="0">
                <a:latin typeface="Arial"/>
                <a:cs typeface="Arial"/>
              </a:rPr>
              <a:t> </a:t>
            </a:r>
            <a:r>
              <a:rPr sz="800" spc="-25" dirty="0">
                <a:latin typeface="Tahoma"/>
                <a:cs typeface="Tahoma"/>
              </a:rPr>
              <a:t>=</a:t>
            </a:r>
            <a:r>
              <a:rPr sz="800" i="1" spc="-25" dirty="0">
                <a:latin typeface="Arial"/>
                <a:cs typeface="Arial"/>
              </a:rPr>
              <a:t>m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23999" y="2367697"/>
            <a:ext cx="19875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dirty="0">
                <a:latin typeface="Arial"/>
                <a:cs typeface="Arial"/>
              </a:rPr>
              <a:t>i</a:t>
            </a:r>
            <a:r>
              <a:rPr sz="800" i="1" spc="-120" dirty="0">
                <a:latin typeface="Arial"/>
                <a:cs typeface="Arial"/>
              </a:rPr>
              <a:t> </a:t>
            </a:r>
            <a:r>
              <a:rPr sz="800" spc="-25" dirty="0">
                <a:latin typeface="Tahoma"/>
                <a:cs typeface="Tahoma"/>
              </a:rPr>
              <a:t>=1</a:t>
            </a:r>
            <a:endParaRPr sz="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40623" y="2348381"/>
            <a:ext cx="16256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dirty="0">
                <a:latin typeface="Arial"/>
                <a:cs typeface="Arial"/>
              </a:rPr>
              <a:t>i</a:t>
            </a:r>
            <a:r>
              <a:rPr sz="800" i="1" spc="480" dirty="0">
                <a:latin typeface="Arial"/>
                <a:cs typeface="Arial"/>
              </a:rPr>
              <a:t> </a:t>
            </a:r>
            <a:r>
              <a:rPr sz="800" i="1" spc="-50" dirty="0">
                <a:latin typeface="Arial"/>
                <a:cs typeface="Arial"/>
              </a:rPr>
              <a:t>i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3376" y="2276461"/>
            <a:ext cx="9906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3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59813" y="2289415"/>
            <a:ext cx="19558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120" dirty="0">
                <a:latin typeface="Calibri"/>
                <a:cs typeface="Calibri"/>
              </a:rPr>
              <a:t>λ</a:t>
            </a:r>
            <a:r>
              <a:rPr sz="1100" i="1" spc="130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g</a:t>
            </a:r>
            <a:r>
              <a:rPr sz="1100" i="1" spc="6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3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b="1" i="1" spc="114" dirty="0">
                <a:latin typeface="Arial"/>
                <a:cs typeface="Arial"/>
              </a:rPr>
              <a:t>λ  </a:t>
            </a:r>
            <a:r>
              <a:rPr sz="1050" dirty="0">
                <a:latin typeface="Arial MT"/>
                <a:cs typeface="Arial MT"/>
              </a:rPr>
              <a:t>g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100" dirty="0">
                <a:latin typeface="Tahoma"/>
                <a:cs typeface="Tahoma"/>
              </a:rPr>
              <a:t>),</a:t>
            </a:r>
            <a:r>
              <a:rPr sz="1100" spc="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where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8995" y="2289415"/>
            <a:ext cx="1099185" cy="363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10" dirty="0">
                <a:latin typeface="Verdana"/>
                <a:cs typeface="Verdana"/>
              </a:rPr>
              <a:t>L</a:t>
            </a:r>
            <a:r>
              <a:rPr sz="1100" spc="10" dirty="0">
                <a:latin typeface="Tahoma"/>
                <a:cs typeface="Tahoma"/>
              </a:rPr>
              <a:t>(</a:t>
            </a:r>
            <a:r>
              <a:rPr sz="1050" spc="10" dirty="0">
                <a:latin typeface="Arial MT"/>
                <a:cs typeface="Arial MT"/>
              </a:rPr>
              <a:t>x</a:t>
            </a:r>
            <a:r>
              <a:rPr sz="1050" spc="-175" dirty="0">
                <a:latin typeface="Arial MT"/>
                <a:cs typeface="Arial MT"/>
              </a:rPr>
              <a:t> </a:t>
            </a:r>
            <a:r>
              <a:rPr sz="1100" i="1" spc="10" dirty="0">
                <a:latin typeface="Calibri"/>
                <a:cs typeface="Calibri"/>
              </a:rPr>
              <a:t>,</a:t>
            </a:r>
            <a:r>
              <a:rPr sz="1100" i="1" spc="-40" dirty="0">
                <a:latin typeface="Calibri"/>
                <a:cs typeface="Calibri"/>
              </a:rPr>
              <a:t> </a:t>
            </a:r>
            <a:r>
              <a:rPr sz="1100" b="1" i="1" spc="55" dirty="0">
                <a:latin typeface="Arial"/>
                <a:cs typeface="Arial"/>
              </a:rPr>
              <a:t>λ</a:t>
            </a:r>
            <a:r>
              <a:rPr sz="1100" spc="55" dirty="0">
                <a:latin typeface="Tahoma"/>
                <a:cs typeface="Tahoma"/>
              </a:rPr>
              <a:t>)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10" dirty="0">
                <a:latin typeface="Tahoma"/>
                <a:cs typeface="Tahoma"/>
              </a:rPr>
              <a:t>=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i="1" spc="10" dirty="0">
                <a:latin typeface="Arial"/>
                <a:cs typeface="Arial"/>
              </a:rPr>
              <a:t>f</a:t>
            </a:r>
            <a:r>
              <a:rPr sz="1100" i="1" spc="-30" dirty="0">
                <a:latin typeface="Arial"/>
                <a:cs typeface="Arial"/>
              </a:rPr>
              <a:t> </a:t>
            </a:r>
            <a:r>
              <a:rPr sz="1100" spc="10" dirty="0">
                <a:latin typeface="Tahoma"/>
                <a:cs typeface="Tahoma"/>
              </a:rPr>
              <a:t>(</a:t>
            </a:r>
            <a:r>
              <a:rPr sz="1050" spc="10" dirty="0">
                <a:latin typeface="Arial MT"/>
                <a:cs typeface="Arial MT"/>
              </a:rPr>
              <a:t>x</a:t>
            </a:r>
            <a:r>
              <a:rPr sz="1100" spc="10" dirty="0">
                <a:latin typeface="Tahoma"/>
                <a:cs typeface="Tahoma"/>
              </a:rPr>
              <a:t>)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+</a:t>
            </a:r>
            <a:endParaRPr sz="11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sz="1100" i="1" spc="70" dirty="0">
                <a:latin typeface="Calibri"/>
                <a:cs typeface="Calibri"/>
              </a:rPr>
              <a:t>λ</a:t>
            </a:r>
            <a:r>
              <a:rPr sz="1200" i="1" spc="104" baseline="-10416" dirty="0">
                <a:latin typeface="Arial"/>
                <a:cs typeface="Arial"/>
              </a:rPr>
              <a:t>i</a:t>
            </a:r>
            <a:r>
              <a:rPr sz="1200" i="1" spc="232" baseline="-10416" dirty="0">
                <a:latin typeface="Arial"/>
                <a:cs typeface="Arial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≥</a:t>
            </a:r>
            <a:r>
              <a:rPr sz="1100" spc="-7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Tahoma"/>
                <a:cs typeface="Tahoma"/>
              </a:rPr>
              <a:t>0</a:t>
            </a:r>
            <a:r>
              <a:rPr sz="1100" spc="-20" dirty="0">
                <a:latin typeface="Tahoma"/>
                <a:cs typeface="Tahoma"/>
              </a:rPr>
              <a:t> for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all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i</a:t>
            </a:r>
            <a:r>
              <a:rPr sz="1100" i="1" spc="-200" dirty="0">
                <a:latin typeface="Arial"/>
                <a:cs typeface="Arial"/>
              </a:rPr>
              <a:t> </a:t>
            </a:r>
            <a:r>
              <a:rPr sz="1100" spc="-50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Primal</a:t>
            </a:r>
            <a:r>
              <a:rPr spc="-50" dirty="0"/>
              <a:t> </a:t>
            </a:r>
            <a:r>
              <a:rPr spc="-30" dirty="0"/>
              <a:t>and</a:t>
            </a:r>
            <a:r>
              <a:rPr spc="-50" dirty="0"/>
              <a:t> </a:t>
            </a:r>
            <a:r>
              <a:rPr spc="-20" dirty="0"/>
              <a:t>dual</a:t>
            </a:r>
            <a:r>
              <a:rPr spc="-45" dirty="0"/>
              <a:t> </a:t>
            </a:r>
            <a:r>
              <a:rPr spc="-60" dirty="0"/>
              <a:t>problems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3365" indent="-177165">
              <a:lnSpc>
                <a:spcPct val="100000"/>
              </a:lnSpc>
              <a:spcBef>
                <a:spcPts val="90"/>
              </a:spcBef>
              <a:buClr>
                <a:srgbClr val="3333B2"/>
              </a:buClr>
              <a:buFont typeface="Lucida Sans Unicode"/>
              <a:buChar char="►"/>
              <a:tabLst>
                <a:tab pos="253365" algn="l"/>
              </a:tabLst>
            </a:pPr>
            <a:r>
              <a:rPr sz="1100" dirty="0"/>
              <a:t>The</a:t>
            </a:r>
            <a:r>
              <a:rPr sz="1100" spc="-5" dirty="0"/>
              <a:t> </a:t>
            </a:r>
            <a:r>
              <a:rPr sz="1100" spc="-25" dirty="0"/>
              <a:t>primal</a:t>
            </a:r>
            <a:r>
              <a:rPr sz="1100" spc="5" dirty="0"/>
              <a:t> </a:t>
            </a:r>
            <a:r>
              <a:rPr sz="1100" spc="-50" dirty="0"/>
              <a:t>problem</a:t>
            </a:r>
            <a:r>
              <a:rPr sz="1100" spc="5" dirty="0"/>
              <a:t> </a:t>
            </a:r>
            <a:r>
              <a:rPr sz="1100" dirty="0"/>
              <a:t>is</a:t>
            </a:r>
            <a:r>
              <a:rPr sz="1100" spc="5" dirty="0"/>
              <a:t> </a:t>
            </a:r>
            <a:r>
              <a:rPr sz="1100" spc="-45" dirty="0"/>
              <a:t>min</a:t>
            </a:r>
            <a:r>
              <a:rPr sz="1100" spc="-165" dirty="0"/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75" dirty="0">
                <a:latin typeface="Arial"/>
                <a:cs typeface="Arial"/>
              </a:rPr>
              <a:t> </a:t>
            </a:r>
            <a:r>
              <a:rPr sz="1100" dirty="0"/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100" dirty="0"/>
              <a:t>)</a:t>
            </a:r>
            <a:r>
              <a:rPr sz="1100" spc="10" dirty="0"/>
              <a:t> </a:t>
            </a:r>
            <a:r>
              <a:rPr sz="1100" spc="-35" dirty="0"/>
              <a:t>subject</a:t>
            </a:r>
            <a:r>
              <a:rPr sz="1100" spc="5" dirty="0"/>
              <a:t> </a:t>
            </a:r>
            <a:r>
              <a:rPr sz="1100" spc="-25" dirty="0"/>
              <a:t>to</a:t>
            </a:r>
            <a:endParaRPr sz="1100" dirty="0">
              <a:latin typeface="Arial MT"/>
              <a:cs typeface="Arial MT"/>
            </a:endParaRPr>
          </a:p>
          <a:p>
            <a:pPr marL="252729" marR="144145">
              <a:lnSpc>
                <a:spcPct val="102600"/>
              </a:lnSpc>
            </a:pPr>
            <a:r>
              <a:rPr i="1" spc="-30" dirty="0">
                <a:latin typeface="Arial"/>
                <a:cs typeface="Arial"/>
              </a:rPr>
              <a:t>g</a:t>
            </a:r>
            <a:r>
              <a:rPr sz="1200" i="1" spc="-44" baseline="-10416" dirty="0">
                <a:latin typeface="Arial"/>
                <a:cs typeface="Arial"/>
              </a:rPr>
              <a:t>i</a:t>
            </a:r>
            <a:r>
              <a:rPr sz="1200" i="1" spc="-142" baseline="-10416" dirty="0">
                <a:latin typeface="Arial"/>
                <a:cs typeface="Arial"/>
              </a:rPr>
              <a:t> </a:t>
            </a:r>
            <a:r>
              <a:rPr sz="1100" dirty="0"/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100" dirty="0"/>
              <a:t>)</a:t>
            </a:r>
            <a:r>
              <a:rPr sz="1100" spc="-90" dirty="0"/>
              <a:t> </a:t>
            </a:r>
            <a:r>
              <a:rPr sz="1100" dirty="0">
                <a:latin typeface="Lucida Sans Unicode"/>
                <a:cs typeface="Lucida Sans Unicode"/>
              </a:rPr>
              <a:t>≤</a:t>
            </a:r>
            <a:r>
              <a:rPr sz="1100" spc="-70" dirty="0">
                <a:latin typeface="Lucida Sans Unicode"/>
                <a:cs typeface="Lucida Sans Unicode"/>
              </a:rPr>
              <a:t> </a:t>
            </a:r>
            <a:r>
              <a:rPr sz="1100" spc="-25" dirty="0"/>
              <a:t>0</a:t>
            </a:r>
            <a:r>
              <a:rPr sz="1100" i="1" spc="-25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spc="-60" dirty="0"/>
              <a:t>1</a:t>
            </a:r>
            <a:r>
              <a:rPr sz="1100" spc="-45" dirty="0"/>
              <a:t> </a:t>
            </a:r>
            <a:r>
              <a:rPr sz="1100" dirty="0">
                <a:latin typeface="Lucida Sans Unicode"/>
                <a:cs typeface="Lucida Sans Unicode"/>
              </a:rPr>
              <a:t>≤</a:t>
            </a:r>
            <a:r>
              <a:rPr sz="1100" spc="-65" dirty="0">
                <a:latin typeface="Lucida Sans Unicode"/>
                <a:cs typeface="Lucida Sans Unicode"/>
              </a:rPr>
              <a:t> </a:t>
            </a:r>
            <a:r>
              <a:rPr sz="1100" i="1" dirty="0">
                <a:latin typeface="Arial"/>
                <a:cs typeface="Arial"/>
              </a:rPr>
              <a:t>i</a:t>
            </a:r>
            <a:r>
              <a:rPr sz="1100" i="1" spc="75" dirty="0">
                <a:latin typeface="Arial"/>
                <a:cs typeface="Arial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≤</a:t>
            </a:r>
            <a:r>
              <a:rPr sz="1100" spc="-65" dirty="0">
                <a:latin typeface="Lucida Sans Unicode"/>
                <a:cs typeface="Lucida Sans Unicode"/>
              </a:rPr>
              <a:t> </a:t>
            </a:r>
            <a:r>
              <a:rPr sz="1100" i="1" dirty="0">
                <a:latin typeface="Arial"/>
                <a:cs typeface="Arial"/>
              </a:rPr>
              <a:t>m</a:t>
            </a:r>
            <a:r>
              <a:rPr sz="1100" dirty="0"/>
              <a:t>.</a:t>
            </a:r>
            <a:r>
              <a:rPr sz="1100" spc="110" dirty="0"/>
              <a:t> </a:t>
            </a:r>
            <a:r>
              <a:rPr sz="1100" spc="-10" dirty="0"/>
              <a:t>Optimization</a:t>
            </a:r>
            <a:r>
              <a:rPr sz="1100" dirty="0"/>
              <a:t> is</a:t>
            </a:r>
            <a:r>
              <a:rPr sz="1100" spc="-5" dirty="0"/>
              <a:t> </a:t>
            </a:r>
            <a:r>
              <a:rPr sz="1100" spc="-50" dirty="0"/>
              <a:t>performed</a:t>
            </a:r>
            <a:r>
              <a:rPr sz="1100" spc="-5" dirty="0"/>
              <a:t> </a:t>
            </a:r>
            <a:r>
              <a:rPr sz="1100" spc="-50" dirty="0"/>
              <a:t>over</a:t>
            </a:r>
            <a:r>
              <a:rPr sz="1100" dirty="0"/>
              <a:t> </a:t>
            </a:r>
            <a:r>
              <a:rPr sz="1100" spc="-25" dirty="0"/>
              <a:t>the primal</a:t>
            </a:r>
            <a:r>
              <a:rPr sz="1100" spc="-35" dirty="0"/>
              <a:t> </a:t>
            </a:r>
            <a:r>
              <a:rPr sz="1100" spc="-40" dirty="0"/>
              <a:t>variables</a:t>
            </a:r>
            <a:r>
              <a:rPr sz="1100" spc="-35" dirty="0"/>
              <a:t> </a:t>
            </a:r>
            <a:r>
              <a:rPr sz="1050" spc="-25" dirty="0">
                <a:latin typeface="Arial MT"/>
                <a:cs typeface="Arial MT"/>
              </a:rPr>
              <a:t>x</a:t>
            </a:r>
            <a:r>
              <a:rPr sz="1100" spc="-25" dirty="0"/>
              <a:t>.</a:t>
            </a:r>
            <a:endParaRPr sz="1100" dirty="0">
              <a:latin typeface="Arial MT"/>
              <a:cs typeface="Arial MT"/>
            </a:endParaRPr>
          </a:p>
          <a:p>
            <a:pPr marL="252729" marR="9271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52729" algn="l"/>
              </a:tabLst>
            </a:pPr>
            <a:r>
              <a:rPr sz="1100" dirty="0"/>
              <a:t>The</a:t>
            </a:r>
            <a:r>
              <a:rPr sz="1100" spc="-30" dirty="0"/>
              <a:t> </a:t>
            </a:r>
            <a:r>
              <a:rPr sz="1100" spc="-40" dirty="0"/>
              <a:t>associated</a:t>
            </a:r>
            <a:r>
              <a:rPr sz="1100" spc="-25" dirty="0"/>
              <a:t> </a:t>
            </a:r>
            <a:r>
              <a:rPr sz="1100" spc="-35" dirty="0"/>
              <a:t>Lagrangian</a:t>
            </a:r>
            <a:r>
              <a:rPr sz="1100" spc="-25" dirty="0"/>
              <a:t> </a:t>
            </a:r>
            <a:r>
              <a:rPr sz="1100" spc="-20" dirty="0"/>
              <a:t>dual</a:t>
            </a:r>
            <a:r>
              <a:rPr sz="1100" spc="-30" dirty="0"/>
              <a:t> </a:t>
            </a:r>
            <a:r>
              <a:rPr sz="1100" spc="-50" dirty="0"/>
              <a:t>problem</a:t>
            </a:r>
            <a:r>
              <a:rPr sz="1100" spc="-25" dirty="0"/>
              <a:t> </a:t>
            </a:r>
            <a:r>
              <a:rPr sz="1100" dirty="0"/>
              <a:t>is</a:t>
            </a:r>
            <a:r>
              <a:rPr sz="1100" spc="-25" dirty="0"/>
              <a:t> </a:t>
            </a:r>
            <a:r>
              <a:rPr sz="1100" spc="-10" dirty="0"/>
              <a:t>max</a:t>
            </a:r>
            <a:r>
              <a:rPr sz="1200" b="1" i="1" spc="-15" baseline="-13888" dirty="0">
                <a:latin typeface="Arial"/>
                <a:cs typeface="Arial"/>
              </a:rPr>
              <a:t>λ</a:t>
            </a:r>
            <a:r>
              <a:rPr sz="1200" spc="-15" baseline="-13888" dirty="0">
                <a:latin typeface="Lucida Sans Unicode"/>
                <a:cs typeface="Lucida Sans Unicode"/>
              </a:rPr>
              <a:t>∈</a:t>
            </a:r>
            <a:r>
              <a:rPr sz="1200" spc="-15" baseline="-13888" dirty="0">
                <a:latin typeface="Arial MT"/>
                <a:cs typeface="Arial MT"/>
              </a:rPr>
              <a:t>R</a:t>
            </a:r>
            <a:r>
              <a:rPr sz="900" i="1" spc="-15" baseline="4629" dirty="0">
                <a:latin typeface="Arial"/>
                <a:cs typeface="Arial"/>
              </a:rPr>
              <a:t>m</a:t>
            </a:r>
            <a:r>
              <a:rPr sz="900" i="1" spc="120" baseline="4629" dirty="0">
                <a:latin typeface="Arial"/>
                <a:cs typeface="Arial"/>
              </a:rPr>
              <a:t> </a:t>
            </a:r>
            <a:r>
              <a:rPr sz="1100" spc="-20" dirty="0">
                <a:latin typeface="Verdana"/>
                <a:cs typeface="Verdana"/>
              </a:rPr>
              <a:t>D</a:t>
            </a:r>
            <a:r>
              <a:rPr sz="1100" spc="-20" dirty="0"/>
              <a:t>(</a:t>
            </a:r>
            <a:r>
              <a:rPr sz="1100" b="1" i="1" spc="-20" dirty="0">
                <a:latin typeface="Arial"/>
                <a:cs typeface="Arial"/>
              </a:rPr>
              <a:t>λ</a:t>
            </a:r>
            <a:r>
              <a:rPr sz="1100" spc="-20" dirty="0"/>
              <a:t>) </a:t>
            </a:r>
            <a:r>
              <a:rPr sz="1100" spc="-40" dirty="0"/>
              <a:t>subject</a:t>
            </a:r>
            <a:r>
              <a:rPr sz="1100" spc="-20" dirty="0"/>
              <a:t> </a:t>
            </a:r>
            <a:r>
              <a:rPr sz="1100" dirty="0"/>
              <a:t>to</a:t>
            </a:r>
            <a:r>
              <a:rPr sz="1100" spc="-15" dirty="0"/>
              <a:t> </a:t>
            </a:r>
            <a:r>
              <a:rPr sz="1100" b="1" i="1" spc="114" dirty="0">
                <a:latin typeface="Arial"/>
                <a:cs typeface="Arial"/>
              </a:rPr>
              <a:t>λ</a:t>
            </a:r>
            <a:r>
              <a:rPr sz="1100" b="1" i="1" spc="-30" dirty="0">
                <a:latin typeface="Arial"/>
                <a:cs typeface="Arial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≥</a:t>
            </a:r>
            <a:r>
              <a:rPr sz="1100" spc="-75" dirty="0">
                <a:latin typeface="Lucida Sans Unicode"/>
                <a:cs typeface="Lucida Sans Unicode"/>
              </a:rPr>
              <a:t> </a:t>
            </a:r>
            <a:r>
              <a:rPr sz="1100" dirty="0"/>
              <a:t>0</a:t>
            </a:r>
            <a:r>
              <a:rPr sz="1100" spc="-20" dirty="0"/>
              <a:t> </a:t>
            </a:r>
            <a:r>
              <a:rPr sz="1100" spc="-60" dirty="0"/>
              <a:t>where</a:t>
            </a:r>
            <a:r>
              <a:rPr sz="1100" spc="-10" dirty="0"/>
              <a:t> </a:t>
            </a:r>
            <a:r>
              <a:rPr sz="1100" b="1" i="1" spc="114" dirty="0">
                <a:latin typeface="Arial"/>
                <a:cs typeface="Arial"/>
              </a:rPr>
              <a:t>λ</a:t>
            </a:r>
            <a:r>
              <a:rPr sz="1100" b="1" i="1" spc="20" dirty="0">
                <a:latin typeface="Arial"/>
                <a:cs typeface="Arial"/>
              </a:rPr>
              <a:t> </a:t>
            </a:r>
            <a:r>
              <a:rPr sz="1100" spc="-60" dirty="0"/>
              <a:t>are</a:t>
            </a:r>
            <a:r>
              <a:rPr sz="1100" spc="-15" dirty="0"/>
              <a:t> </a:t>
            </a:r>
            <a:r>
              <a:rPr sz="1100" spc="-20" dirty="0"/>
              <a:t>dual</a:t>
            </a:r>
            <a:r>
              <a:rPr sz="1100" spc="-15" dirty="0"/>
              <a:t> </a:t>
            </a:r>
            <a:r>
              <a:rPr sz="1100" spc="-10" dirty="0"/>
              <a:t>variables.</a:t>
            </a:r>
            <a:endParaRPr sz="1100" dirty="0">
              <a:latin typeface="Arial"/>
              <a:cs typeface="Arial"/>
            </a:endParaRPr>
          </a:p>
          <a:p>
            <a:pPr marL="253365" indent="-177165">
              <a:lnSpc>
                <a:spcPts val="925"/>
              </a:lnSpc>
              <a:spcBef>
                <a:spcPts val="375"/>
              </a:spcBef>
              <a:buClr>
                <a:srgbClr val="3333B2"/>
              </a:buClr>
              <a:buFont typeface="Lucida Sans Unicode"/>
              <a:buChar char="►"/>
              <a:tabLst>
                <a:tab pos="253365" algn="l"/>
                <a:tab pos="1174750" algn="l"/>
              </a:tabLst>
            </a:pPr>
            <a:r>
              <a:rPr sz="1650" baseline="2525" dirty="0">
                <a:latin typeface="Verdana"/>
                <a:cs typeface="Verdana"/>
              </a:rPr>
              <a:t>D</a:t>
            </a:r>
            <a:r>
              <a:rPr sz="1650" baseline="2525" dirty="0"/>
              <a:t>(</a:t>
            </a:r>
            <a:r>
              <a:rPr sz="1650" b="1" i="1" baseline="2525" dirty="0">
                <a:latin typeface="Arial"/>
                <a:cs typeface="Arial"/>
              </a:rPr>
              <a:t>λ</a:t>
            </a:r>
            <a:r>
              <a:rPr sz="1650" baseline="2525" dirty="0"/>
              <a:t>)</a:t>
            </a:r>
            <a:r>
              <a:rPr sz="1650" spc="82" baseline="2525" dirty="0"/>
              <a:t> </a:t>
            </a:r>
            <a:r>
              <a:rPr sz="1650" baseline="2525" dirty="0"/>
              <a:t>=</a:t>
            </a:r>
            <a:r>
              <a:rPr sz="1650" spc="82" baseline="2525" dirty="0"/>
              <a:t> </a:t>
            </a:r>
            <a:r>
              <a:rPr sz="1650" spc="-37" baseline="2525" dirty="0"/>
              <a:t>min</a:t>
            </a:r>
            <a:r>
              <a:rPr sz="1650" baseline="2525" dirty="0"/>
              <a:t>	</a:t>
            </a:r>
            <a:r>
              <a:rPr sz="600" i="1" spc="10" dirty="0">
                <a:latin typeface="Arial"/>
                <a:cs typeface="Arial"/>
              </a:rPr>
              <a:t>d</a:t>
            </a:r>
            <a:r>
              <a:rPr sz="600" i="1" spc="204" dirty="0">
                <a:latin typeface="Arial"/>
                <a:cs typeface="Arial"/>
              </a:rPr>
              <a:t> </a:t>
            </a:r>
            <a:r>
              <a:rPr sz="1650" spc="15" baseline="2525" dirty="0">
                <a:latin typeface="Verdana"/>
                <a:cs typeface="Verdana"/>
              </a:rPr>
              <a:t>L</a:t>
            </a:r>
            <a:r>
              <a:rPr sz="1650" spc="15" baseline="2525" dirty="0"/>
              <a:t>(</a:t>
            </a:r>
            <a:r>
              <a:rPr sz="1575" spc="15" baseline="2645" dirty="0">
                <a:latin typeface="Arial MT"/>
                <a:cs typeface="Arial MT"/>
              </a:rPr>
              <a:t>x</a:t>
            </a:r>
            <a:r>
              <a:rPr sz="1575" spc="-262" baseline="2645" dirty="0">
                <a:latin typeface="Arial MT"/>
                <a:cs typeface="Arial MT"/>
              </a:rPr>
              <a:t> </a:t>
            </a:r>
            <a:r>
              <a:rPr sz="1650" i="1" spc="15" baseline="2525" dirty="0">
                <a:latin typeface="Calibri"/>
                <a:cs typeface="Calibri"/>
              </a:rPr>
              <a:t>,</a:t>
            </a:r>
            <a:r>
              <a:rPr sz="1650" i="1" spc="-67" baseline="2525" dirty="0">
                <a:latin typeface="Calibri"/>
                <a:cs typeface="Calibri"/>
              </a:rPr>
              <a:t> </a:t>
            </a:r>
            <a:r>
              <a:rPr sz="1650" b="1" i="1" spc="-37" baseline="2525" dirty="0">
                <a:latin typeface="Arial"/>
                <a:cs typeface="Arial"/>
              </a:rPr>
              <a:t>λ</a:t>
            </a:r>
            <a:r>
              <a:rPr sz="1650" spc="-37" baseline="2525" dirty="0"/>
              <a:t>).</a:t>
            </a:r>
            <a:endParaRPr sz="1650" baseline="2525" dirty="0">
              <a:latin typeface="Arial"/>
              <a:cs typeface="Arial"/>
            </a:endParaRPr>
          </a:p>
          <a:p>
            <a:pPr marL="968375">
              <a:lnSpc>
                <a:spcPts val="565"/>
              </a:lnSpc>
            </a:pPr>
            <a:r>
              <a:rPr sz="500" b="1" spc="150" dirty="0">
                <a:latin typeface="Roboto Bk"/>
                <a:cs typeface="Roboto Bk"/>
              </a:rPr>
              <a:t>x</a:t>
            </a:r>
            <a:r>
              <a:rPr sz="500" b="1" spc="-50" dirty="0">
                <a:latin typeface="Roboto Bk"/>
                <a:cs typeface="Roboto Bk"/>
              </a:rPr>
              <a:t> </a:t>
            </a:r>
            <a:r>
              <a:rPr sz="800" spc="-25" dirty="0">
                <a:latin typeface="Lucida Sans Unicode"/>
                <a:cs typeface="Lucida Sans Unicode"/>
              </a:rPr>
              <a:t>∈</a:t>
            </a:r>
            <a:r>
              <a:rPr sz="800" spc="-25" dirty="0">
                <a:latin typeface="Arial MT"/>
                <a:cs typeface="Arial MT"/>
              </a:rPr>
              <a:t>R</a:t>
            </a:r>
            <a:endParaRPr sz="800" dirty="0">
              <a:latin typeface="Arial MT"/>
              <a:cs typeface="Arial MT"/>
            </a:endParaRPr>
          </a:p>
          <a:p>
            <a:pPr marL="253365" indent="-177165">
              <a:lnSpc>
                <a:spcPct val="100000"/>
              </a:lnSpc>
              <a:spcBef>
                <a:spcPts val="125"/>
              </a:spcBef>
              <a:buClr>
                <a:srgbClr val="3333B2"/>
              </a:buClr>
              <a:buFont typeface="Lucida Sans Unicode"/>
              <a:buChar char="►"/>
              <a:tabLst>
                <a:tab pos="253365" algn="l"/>
              </a:tabLst>
            </a:pPr>
            <a:r>
              <a:rPr sz="1100" dirty="0"/>
              <a:t>The</a:t>
            </a:r>
            <a:r>
              <a:rPr sz="1100" spc="-25" dirty="0"/>
              <a:t> </a:t>
            </a:r>
            <a:r>
              <a:rPr sz="1100" spc="-35" dirty="0"/>
              <a:t>following</a:t>
            </a:r>
            <a:r>
              <a:rPr sz="1100" spc="-20" dirty="0"/>
              <a:t> </a:t>
            </a:r>
            <a:r>
              <a:rPr sz="1100" spc="-35" dirty="0"/>
              <a:t>minimax</a:t>
            </a:r>
            <a:r>
              <a:rPr sz="1100" spc="-25" dirty="0"/>
              <a:t> </a:t>
            </a:r>
            <a:r>
              <a:rPr sz="1100" spc="-30" dirty="0"/>
              <a:t>inequality</a:t>
            </a:r>
            <a:r>
              <a:rPr sz="1100" spc="-25" dirty="0"/>
              <a:t> </a:t>
            </a:r>
            <a:r>
              <a:rPr sz="1100" spc="-30" dirty="0"/>
              <a:t>holds</a:t>
            </a:r>
            <a:r>
              <a:rPr sz="1100" spc="-20" dirty="0"/>
              <a:t> </a:t>
            </a:r>
            <a:r>
              <a:rPr sz="1100" spc="-50" dirty="0"/>
              <a:t>over</a:t>
            </a:r>
            <a:r>
              <a:rPr sz="1100" spc="-20" dirty="0"/>
              <a:t> </a:t>
            </a:r>
            <a:r>
              <a:rPr sz="1100" spc="-40" dirty="0"/>
              <a:t>two</a:t>
            </a:r>
            <a:r>
              <a:rPr sz="1100" spc="-30" dirty="0"/>
              <a:t> </a:t>
            </a:r>
            <a:r>
              <a:rPr sz="1100" spc="-10" dirty="0"/>
              <a:t>arguments</a:t>
            </a:r>
            <a:endParaRPr sz="1100" dirty="0"/>
          </a:p>
          <a:p>
            <a:pPr marL="252729">
              <a:lnSpc>
                <a:spcPct val="100000"/>
              </a:lnSpc>
              <a:spcBef>
                <a:spcPts val="35"/>
              </a:spcBef>
            </a:pPr>
            <a:r>
              <a:rPr sz="1050" dirty="0">
                <a:latin typeface="Arial MT"/>
                <a:cs typeface="Arial MT"/>
              </a:rPr>
              <a:t>x</a:t>
            </a:r>
            <a:r>
              <a:rPr sz="1050" spc="-185" dirty="0">
                <a:latin typeface="Arial MT"/>
                <a:cs typeface="Arial MT"/>
              </a:rPr>
              <a:t> </a:t>
            </a:r>
            <a:r>
              <a:rPr i="1" dirty="0">
                <a:latin typeface="Calibri"/>
                <a:cs typeface="Calibri"/>
              </a:rPr>
              <a:t>,</a:t>
            </a:r>
            <a:r>
              <a:rPr i="1" spc="-60" dirty="0">
                <a:latin typeface="Calibri"/>
                <a:cs typeface="Calibri"/>
              </a:rPr>
              <a:t> </a:t>
            </a:r>
            <a:r>
              <a:rPr sz="1050" dirty="0">
                <a:latin typeface="Arial MT"/>
                <a:cs typeface="Arial MT"/>
              </a:rPr>
              <a:t>y</a:t>
            </a:r>
            <a:r>
              <a:rPr dirty="0"/>
              <a:t>:</a:t>
            </a:r>
            <a:r>
              <a:rPr spc="175" dirty="0"/>
              <a:t> </a:t>
            </a:r>
            <a:r>
              <a:rPr dirty="0"/>
              <a:t>max</a:t>
            </a:r>
            <a:r>
              <a:rPr sz="750" b="1" baseline="-16666" dirty="0">
                <a:latin typeface="Roboto Bk"/>
                <a:cs typeface="Roboto Bk"/>
              </a:rPr>
              <a:t>y</a:t>
            </a:r>
            <a:r>
              <a:rPr sz="750" b="1" spc="322" baseline="-16666" dirty="0">
                <a:latin typeface="Roboto Bk"/>
                <a:cs typeface="Roboto Bk"/>
              </a:rPr>
              <a:t> </a:t>
            </a:r>
            <a:r>
              <a:rPr sz="1100" dirty="0"/>
              <a:t>min</a:t>
            </a:r>
            <a:r>
              <a:rPr sz="750" b="1" baseline="-16666" dirty="0">
                <a:latin typeface="Roboto Bk"/>
                <a:cs typeface="Roboto Bk"/>
              </a:rPr>
              <a:t>x</a:t>
            </a:r>
            <a:r>
              <a:rPr sz="750" b="1" spc="307" baseline="-16666" dirty="0">
                <a:latin typeface="Roboto Bk"/>
                <a:cs typeface="Roboto Bk"/>
              </a:rPr>
              <a:t> </a:t>
            </a:r>
            <a:r>
              <a:rPr sz="1100" i="1" spc="-25" dirty="0">
                <a:latin typeface="Calibri"/>
                <a:cs typeface="Calibri"/>
              </a:rPr>
              <a:t>ϕ</a:t>
            </a:r>
            <a:r>
              <a:rPr sz="1100" spc="-25" dirty="0"/>
              <a:t>(</a:t>
            </a:r>
            <a:r>
              <a:rPr sz="1050" spc="-25" dirty="0">
                <a:latin typeface="Arial MT"/>
                <a:cs typeface="Arial MT"/>
              </a:rPr>
              <a:t>x</a:t>
            </a:r>
            <a:r>
              <a:rPr sz="1050" spc="-185" dirty="0">
                <a:latin typeface="Arial MT"/>
                <a:cs typeface="Arial MT"/>
              </a:rPr>
              <a:t> 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60" dirty="0">
                <a:latin typeface="Calibri"/>
                <a:cs typeface="Calibri"/>
              </a:rPr>
              <a:t> </a:t>
            </a:r>
            <a:r>
              <a:rPr sz="1050" spc="65" dirty="0">
                <a:latin typeface="Arial MT"/>
                <a:cs typeface="Arial MT"/>
              </a:rPr>
              <a:t>y</a:t>
            </a:r>
            <a:r>
              <a:rPr sz="1100" spc="65" dirty="0"/>
              <a:t>)</a:t>
            </a:r>
            <a:r>
              <a:rPr sz="1100" spc="-15" dirty="0"/>
              <a:t> </a:t>
            </a:r>
            <a:r>
              <a:rPr sz="1100" dirty="0">
                <a:latin typeface="Lucida Sans Unicode"/>
                <a:cs typeface="Lucida Sans Unicode"/>
              </a:rPr>
              <a:t>≤</a:t>
            </a:r>
            <a:r>
              <a:rPr sz="1100" spc="-25" dirty="0">
                <a:latin typeface="Lucida Sans Unicode"/>
                <a:cs typeface="Lucida Sans Unicode"/>
              </a:rPr>
              <a:t> </a:t>
            </a:r>
            <a:r>
              <a:rPr sz="1100" dirty="0"/>
              <a:t>min</a:t>
            </a:r>
            <a:r>
              <a:rPr sz="750" b="1" baseline="-16666" dirty="0">
                <a:latin typeface="Roboto Bk"/>
                <a:cs typeface="Roboto Bk"/>
              </a:rPr>
              <a:t>x</a:t>
            </a:r>
            <a:r>
              <a:rPr sz="750" b="1" spc="300" baseline="-16666" dirty="0">
                <a:latin typeface="Roboto Bk"/>
                <a:cs typeface="Roboto Bk"/>
              </a:rPr>
              <a:t> </a:t>
            </a:r>
            <a:r>
              <a:rPr sz="1100" dirty="0"/>
              <a:t>max</a:t>
            </a:r>
            <a:r>
              <a:rPr sz="750" b="1" baseline="-16666" dirty="0">
                <a:latin typeface="Roboto Bk"/>
                <a:cs typeface="Roboto Bk"/>
              </a:rPr>
              <a:t>y</a:t>
            </a:r>
            <a:r>
              <a:rPr sz="750" b="1" spc="322" baseline="-16666" dirty="0">
                <a:latin typeface="Roboto Bk"/>
                <a:cs typeface="Roboto Bk"/>
              </a:rPr>
              <a:t> </a:t>
            </a:r>
            <a:r>
              <a:rPr sz="1100" i="1" spc="-25" dirty="0">
                <a:latin typeface="Calibri"/>
                <a:cs typeface="Calibri"/>
              </a:rPr>
              <a:t>ϕ</a:t>
            </a:r>
            <a:r>
              <a:rPr sz="1100" spc="-25" dirty="0"/>
              <a:t>(</a:t>
            </a:r>
            <a:r>
              <a:rPr sz="1050" spc="-25" dirty="0">
                <a:latin typeface="Arial MT"/>
                <a:cs typeface="Arial MT"/>
              </a:rPr>
              <a:t>x</a:t>
            </a:r>
            <a:r>
              <a:rPr sz="1050" spc="-180" dirty="0">
                <a:latin typeface="Arial MT"/>
                <a:cs typeface="Arial MT"/>
              </a:rPr>
              <a:t> 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60" dirty="0">
                <a:latin typeface="Calibri"/>
                <a:cs typeface="Calibri"/>
              </a:rPr>
              <a:t> </a:t>
            </a:r>
            <a:r>
              <a:rPr sz="1050" spc="-25" dirty="0">
                <a:latin typeface="Arial MT"/>
                <a:cs typeface="Arial MT"/>
              </a:rPr>
              <a:t>y</a:t>
            </a:r>
            <a:r>
              <a:rPr sz="1100" spc="-25" dirty="0"/>
              <a:t>).</a:t>
            </a:r>
            <a:endParaRPr sz="1100" dirty="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Minimax</a:t>
            </a:r>
            <a:r>
              <a:rPr spc="-75" dirty="0"/>
              <a:t> </a:t>
            </a:r>
            <a:r>
              <a:rPr spc="-35" dirty="0"/>
              <a:t>inequality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957" y="757552"/>
            <a:ext cx="3846195" cy="193611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15265" indent="-177165">
              <a:lnSpc>
                <a:spcPct val="100000"/>
              </a:lnSpc>
              <a:spcBef>
                <a:spcPts val="434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dirty="0">
                <a:latin typeface="Tahoma"/>
                <a:cs typeface="Tahoma"/>
              </a:rPr>
              <a:t>Why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this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inequality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true?</a:t>
            </a:r>
            <a:endParaRPr sz="1100">
              <a:latin typeface="Tahoma"/>
              <a:cs typeface="Tahoma"/>
            </a:endParaRPr>
          </a:p>
          <a:p>
            <a:pPr marL="214629" marR="476250" indent="-177165">
              <a:lnSpc>
                <a:spcPct val="102699"/>
              </a:lnSpc>
              <a:spcBef>
                <a:spcPts val="295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40" dirty="0">
                <a:latin typeface="Tahoma"/>
                <a:cs typeface="Tahoma"/>
              </a:rPr>
              <a:t>Assume</a:t>
            </a:r>
            <a:r>
              <a:rPr sz="1100" spc="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that</a:t>
            </a:r>
            <a:r>
              <a:rPr sz="1100" spc="45" dirty="0">
                <a:latin typeface="Tahoma"/>
                <a:cs typeface="Tahoma"/>
              </a:rPr>
              <a:t> 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050" spc="-185" dirty="0">
                <a:latin typeface="Arial MT"/>
                <a:cs typeface="Arial MT"/>
              </a:rPr>
              <a:t> 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60" dirty="0">
                <a:latin typeface="Calibri"/>
                <a:cs typeface="Calibri"/>
              </a:rPr>
              <a:t> </a:t>
            </a:r>
            <a:r>
              <a:rPr sz="1050" dirty="0">
                <a:latin typeface="Arial MT"/>
                <a:cs typeface="Arial MT"/>
              </a:rPr>
              <a:t>y</a:t>
            </a:r>
            <a:r>
              <a:rPr sz="1100" dirty="0">
                <a:latin typeface="Tahoma"/>
                <a:cs typeface="Tahoma"/>
              </a:rPr>
              <a:t>:</a:t>
            </a:r>
            <a:r>
              <a:rPr sz="1100" spc="17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max</a:t>
            </a:r>
            <a:r>
              <a:rPr sz="750" b="1" baseline="-16666" dirty="0">
                <a:latin typeface="Roboto Bk"/>
                <a:cs typeface="Roboto Bk"/>
              </a:rPr>
              <a:t>y</a:t>
            </a:r>
            <a:r>
              <a:rPr sz="750" b="1" spc="322" baseline="-16666" dirty="0">
                <a:latin typeface="Roboto Bk"/>
                <a:cs typeface="Roboto Bk"/>
              </a:rPr>
              <a:t> </a:t>
            </a:r>
            <a:r>
              <a:rPr sz="1100" dirty="0">
                <a:latin typeface="Tahoma"/>
                <a:cs typeface="Tahoma"/>
              </a:rPr>
              <a:t>min</a:t>
            </a:r>
            <a:r>
              <a:rPr sz="750" b="1" baseline="-16666" dirty="0">
                <a:latin typeface="Roboto Bk"/>
                <a:cs typeface="Roboto Bk"/>
              </a:rPr>
              <a:t>x</a:t>
            </a:r>
            <a:r>
              <a:rPr sz="750" b="1" spc="300" baseline="-16666" dirty="0">
                <a:latin typeface="Roboto Bk"/>
                <a:cs typeface="Roboto Bk"/>
              </a:rPr>
              <a:t> </a:t>
            </a:r>
            <a:r>
              <a:rPr sz="1100" i="1" spc="-25" dirty="0">
                <a:latin typeface="Calibri"/>
                <a:cs typeface="Calibri"/>
              </a:rPr>
              <a:t>ϕ</a:t>
            </a:r>
            <a:r>
              <a:rPr sz="1100" spc="-25" dirty="0">
                <a:latin typeface="Tahoma"/>
                <a:cs typeface="Tahoma"/>
              </a:rPr>
              <a:t>(</a:t>
            </a:r>
            <a:r>
              <a:rPr sz="1050" spc="-25" dirty="0">
                <a:latin typeface="Arial MT"/>
                <a:cs typeface="Arial MT"/>
              </a:rPr>
              <a:t>x</a:t>
            </a:r>
            <a:r>
              <a:rPr sz="1050" spc="-185" dirty="0">
                <a:latin typeface="Arial MT"/>
                <a:cs typeface="Arial MT"/>
              </a:rPr>
              <a:t> 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55" dirty="0">
                <a:latin typeface="Calibri"/>
                <a:cs typeface="Calibri"/>
              </a:rPr>
              <a:t> </a:t>
            </a:r>
            <a:r>
              <a:rPr sz="1050" spc="65" dirty="0">
                <a:latin typeface="Arial MT"/>
                <a:cs typeface="Arial MT"/>
              </a:rPr>
              <a:t>y</a:t>
            </a:r>
            <a:r>
              <a:rPr sz="1100" spc="65" dirty="0">
                <a:latin typeface="Tahoma"/>
                <a:cs typeface="Tahoma"/>
              </a:rPr>
              <a:t>)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i="1" dirty="0">
                <a:latin typeface="Calibri"/>
                <a:cs typeface="Calibri"/>
              </a:rPr>
              <a:t>ϕ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200" i="1" baseline="-13888" dirty="0">
                <a:latin typeface="Arial"/>
                <a:cs typeface="Arial"/>
              </a:rPr>
              <a:t>A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55" dirty="0">
                <a:latin typeface="Calibri"/>
                <a:cs typeface="Calibri"/>
              </a:rPr>
              <a:t> </a:t>
            </a:r>
            <a:r>
              <a:rPr sz="1050" dirty="0">
                <a:latin typeface="Arial MT"/>
                <a:cs typeface="Arial MT"/>
              </a:rPr>
              <a:t>y</a:t>
            </a:r>
            <a:r>
              <a:rPr sz="1200" i="1" baseline="-13888" dirty="0">
                <a:latin typeface="Arial"/>
                <a:cs typeface="Arial"/>
              </a:rPr>
              <a:t>A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and </a:t>
            </a:r>
            <a:r>
              <a:rPr sz="1100" dirty="0">
                <a:latin typeface="Tahoma"/>
                <a:cs typeface="Tahoma"/>
              </a:rPr>
              <a:t>min</a:t>
            </a:r>
            <a:r>
              <a:rPr sz="750" b="1" baseline="-16666" dirty="0">
                <a:latin typeface="Roboto Bk"/>
                <a:cs typeface="Roboto Bk"/>
              </a:rPr>
              <a:t>x</a:t>
            </a:r>
            <a:r>
              <a:rPr sz="750" b="1" spc="337" baseline="-16666" dirty="0">
                <a:latin typeface="Roboto Bk"/>
                <a:cs typeface="Roboto Bk"/>
              </a:rPr>
              <a:t> </a:t>
            </a:r>
            <a:r>
              <a:rPr sz="1100" dirty="0">
                <a:latin typeface="Tahoma"/>
                <a:cs typeface="Tahoma"/>
              </a:rPr>
              <a:t>max</a:t>
            </a:r>
            <a:r>
              <a:rPr sz="750" b="1" baseline="-16666" dirty="0">
                <a:latin typeface="Roboto Bk"/>
                <a:cs typeface="Roboto Bk"/>
              </a:rPr>
              <a:t>y</a:t>
            </a:r>
            <a:r>
              <a:rPr sz="750" b="1" spc="359" baseline="-16666" dirty="0">
                <a:latin typeface="Roboto Bk"/>
                <a:cs typeface="Roboto Bk"/>
              </a:rPr>
              <a:t> </a:t>
            </a:r>
            <a:r>
              <a:rPr sz="1100" i="1" spc="-25" dirty="0">
                <a:latin typeface="Calibri"/>
                <a:cs typeface="Calibri"/>
              </a:rPr>
              <a:t>ϕ</a:t>
            </a:r>
            <a:r>
              <a:rPr sz="1100" spc="-25" dirty="0">
                <a:latin typeface="Tahoma"/>
                <a:cs typeface="Tahoma"/>
              </a:rPr>
              <a:t>(</a:t>
            </a:r>
            <a:r>
              <a:rPr sz="1050" spc="-25" dirty="0">
                <a:latin typeface="Arial MT"/>
                <a:cs typeface="Arial MT"/>
              </a:rPr>
              <a:t>x</a:t>
            </a:r>
            <a:r>
              <a:rPr sz="1050" spc="-175" dirty="0">
                <a:latin typeface="Arial MT"/>
                <a:cs typeface="Arial MT"/>
              </a:rPr>
              <a:t> 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45" dirty="0">
                <a:latin typeface="Calibri"/>
                <a:cs typeface="Calibri"/>
              </a:rPr>
              <a:t> </a:t>
            </a:r>
            <a:r>
              <a:rPr sz="1050" spc="65" dirty="0">
                <a:latin typeface="Arial MT"/>
                <a:cs typeface="Arial MT"/>
              </a:rPr>
              <a:t>y</a:t>
            </a:r>
            <a:r>
              <a:rPr sz="1100" spc="65" dirty="0">
                <a:latin typeface="Tahoma"/>
                <a:cs typeface="Tahoma"/>
              </a:rPr>
              <a:t>)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 </a:t>
            </a:r>
            <a:r>
              <a:rPr sz="1100" i="1" dirty="0">
                <a:latin typeface="Calibri"/>
                <a:cs typeface="Calibri"/>
              </a:rPr>
              <a:t>ϕ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200" i="1" baseline="-13888" dirty="0">
                <a:latin typeface="Arial"/>
                <a:cs typeface="Arial"/>
              </a:rPr>
              <a:t>B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40" dirty="0">
                <a:latin typeface="Calibri"/>
                <a:cs typeface="Calibri"/>
              </a:rPr>
              <a:t> </a:t>
            </a:r>
            <a:r>
              <a:rPr sz="1050" dirty="0">
                <a:latin typeface="Arial MT"/>
                <a:cs typeface="Arial MT"/>
              </a:rPr>
              <a:t>y</a:t>
            </a:r>
            <a:r>
              <a:rPr sz="1200" i="1" baseline="-13888" dirty="0">
                <a:latin typeface="Arial"/>
                <a:cs typeface="Arial"/>
              </a:rPr>
              <a:t>B</a:t>
            </a:r>
            <a:r>
              <a:rPr sz="1200" i="1" spc="-142" baseline="-13888" dirty="0">
                <a:latin typeface="Arial"/>
                <a:cs typeface="Arial"/>
              </a:rPr>
              <a:t> </a:t>
            </a:r>
            <a:r>
              <a:rPr sz="1100" spc="-25" dirty="0">
                <a:latin typeface="Tahoma"/>
                <a:cs typeface="Tahoma"/>
              </a:rPr>
              <a:t>).</a:t>
            </a:r>
            <a:endParaRPr sz="1100">
              <a:latin typeface="Tahoma"/>
              <a:cs typeface="Tahoma"/>
            </a:endParaRPr>
          </a:p>
          <a:p>
            <a:pPr marL="214629" marR="5588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10" dirty="0">
                <a:latin typeface="Tahoma"/>
                <a:cs typeface="Tahoma"/>
              </a:rPr>
              <a:t>Fixing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050" dirty="0">
                <a:latin typeface="Arial MT"/>
                <a:cs typeface="Arial MT"/>
              </a:rPr>
              <a:t>y</a:t>
            </a:r>
            <a:r>
              <a:rPr sz="1050" spc="135" dirty="0">
                <a:latin typeface="Arial MT"/>
                <a:cs typeface="Arial MT"/>
              </a:rPr>
              <a:t> </a:t>
            </a:r>
            <a:r>
              <a:rPr sz="1100" dirty="0">
                <a:latin typeface="Tahoma"/>
                <a:cs typeface="Tahoma"/>
              </a:rPr>
              <a:t>at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050" dirty="0">
                <a:latin typeface="Arial MT"/>
                <a:cs typeface="Arial MT"/>
              </a:rPr>
              <a:t>y</a:t>
            </a:r>
            <a:r>
              <a:rPr sz="1200" i="1" baseline="-13888" dirty="0">
                <a:latin typeface="Arial"/>
                <a:cs typeface="Arial"/>
              </a:rPr>
              <a:t>A</a:t>
            </a:r>
            <a:r>
              <a:rPr sz="1200" i="1" spc="217" baseline="-13888" dirty="0">
                <a:latin typeface="Arial"/>
                <a:cs typeface="Arial"/>
              </a:rPr>
              <a:t> </a:t>
            </a:r>
            <a:r>
              <a:rPr sz="1100" spc="-95" dirty="0">
                <a:latin typeface="Tahoma"/>
                <a:cs typeface="Tahoma"/>
              </a:rPr>
              <a:t>we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see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that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inner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operation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on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20" dirty="0">
                <a:latin typeface="Tahoma"/>
                <a:cs typeface="Tahoma"/>
              </a:rPr>
              <a:t> left </a:t>
            </a:r>
            <a:r>
              <a:rPr sz="1100" spc="-45" dirty="0">
                <a:latin typeface="Tahoma"/>
                <a:cs typeface="Tahoma"/>
              </a:rPr>
              <a:t>hand </a:t>
            </a:r>
            <a:r>
              <a:rPr sz="1100" spc="-35" dirty="0">
                <a:latin typeface="Tahoma"/>
                <a:cs typeface="Tahoma"/>
              </a:rPr>
              <a:t>side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minimax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inequality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min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operation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over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050" spc="-50" dirty="0">
                <a:latin typeface="Arial MT"/>
                <a:cs typeface="Arial MT"/>
              </a:rPr>
              <a:t>x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returns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200" i="1" baseline="-13888" dirty="0">
                <a:latin typeface="Arial"/>
                <a:cs typeface="Arial"/>
              </a:rPr>
              <a:t>A</a:t>
            </a:r>
            <a:r>
              <a:rPr sz="1100" dirty="0">
                <a:latin typeface="Tahoma"/>
                <a:cs typeface="Tahoma"/>
              </a:rPr>
              <a:t>.</a:t>
            </a:r>
            <a:r>
              <a:rPr sz="1100" spc="1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Thus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we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i="1" dirty="0">
                <a:latin typeface="Calibri"/>
                <a:cs typeface="Calibri"/>
              </a:rPr>
              <a:t>ϕ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200" i="1" baseline="-13888" dirty="0">
                <a:latin typeface="Arial"/>
                <a:cs typeface="Arial"/>
              </a:rPr>
              <a:t>A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050" dirty="0">
                <a:latin typeface="Arial MT"/>
                <a:cs typeface="Arial MT"/>
              </a:rPr>
              <a:t>y</a:t>
            </a:r>
            <a:r>
              <a:rPr sz="1200" i="1" baseline="-13888" dirty="0">
                <a:latin typeface="Arial"/>
                <a:cs typeface="Arial"/>
              </a:rPr>
              <a:t>A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≤</a:t>
            </a:r>
            <a:r>
              <a:rPr sz="1100" spc="-45" dirty="0">
                <a:latin typeface="Lucida Sans Unicode"/>
                <a:cs typeface="Lucida Sans Unicode"/>
              </a:rPr>
              <a:t> </a:t>
            </a:r>
            <a:r>
              <a:rPr sz="1100" i="1" dirty="0">
                <a:latin typeface="Calibri"/>
                <a:cs typeface="Calibri"/>
              </a:rPr>
              <a:t>ϕ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200" i="1" baseline="-13888" dirty="0">
                <a:latin typeface="Arial"/>
                <a:cs typeface="Arial"/>
              </a:rPr>
              <a:t>B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050" spc="-20" dirty="0">
                <a:latin typeface="Arial MT"/>
                <a:cs typeface="Arial MT"/>
              </a:rPr>
              <a:t>y</a:t>
            </a:r>
            <a:r>
              <a:rPr sz="1200" i="1" spc="-30" baseline="-13888" dirty="0">
                <a:latin typeface="Arial"/>
                <a:cs typeface="Arial"/>
              </a:rPr>
              <a:t>A</a:t>
            </a:r>
            <a:r>
              <a:rPr sz="1100" spc="-20" dirty="0">
                <a:latin typeface="Tahoma"/>
                <a:cs typeface="Tahoma"/>
              </a:rPr>
              <a:t>).</a:t>
            </a:r>
            <a:endParaRPr sz="1100">
              <a:latin typeface="Tahoma"/>
              <a:cs typeface="Tahoma"/>
            </a:endParaRPr>
          </a:p>
          <a:p>
            <a:pPr marL="214629" marR="3048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10" dirty="0">
                <a:latin typeface="Tahoma"/>
                <a:cs typeface="Tahoma"/>
              </a:rPr>
              <a:t>Fixing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050" spc="114" dirty="0">
                <a:latin typeface="Arial MT"/>
                <a:cs typeface="Arial MT"/>
              </a:rPr>
              <a:t> </a:t>
            </a:r>
            <a:r>
              <a:rPr sz="1100" dirty="0">
                <a:latin typeface="Tahoma"/>
                <a:cs typeface="Tahoma"/>
              </a:rPr>
              <a:t>at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200" i="1" baseline="-13888" dirty="0">
                <a:latin typeface="Arial"/>
                <a:cs typeface="Arial"/>
              </a:rPr>
              <a:t>B</a:t>
            </a:r>
            <a:r>
              <a:rPr sz="1200" i="1" spc="307" baseline="-13888" dirty="0">
                <a:latin typeface="Arial"/>
                <a:cs typeface="Arial"/>
              </a:rPr>
              <a:t> </a:t>
            </a:r>
            <a:r>
              <a:rPr sz="1100" spc="-95" dirty="0">
                <a:latin typeface="Tahoma"/>
                <a:cs typeface="Tahoma"/>
              </a:rPr>
              <a:t>we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see</a:t>
            </a:r>
            <a:r>
              <a:rPr sz="1100" dirty="0">
                <a:latin typeface="Tahoma"/>
                <a:cs typeface="Tahoma"/>
              </a:rPr>
              <a:t> that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inner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operation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on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right </a:t>
            </a:r>
            <a:r>
              <a:rPr sz="1100" spc="-45" dirty="0">
                <a:latin typeface="Tahoma"/>
                <a:cs typeface="Tahoma"/>
              </a:rPr>
              <a:t>hand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side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minimax </a:t>
            </a:r>
            <a:r>
              <a:rPr sz="1100" spc="-30" dirty="0">
                <a:latin typeface="Tahoma"/>
                <a:cs typeface="Tahoma"/>
              </a:rPr>
              <a:t>inequality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max </a:t>
            </a:r>
            <a:r>
              <a:rPr sz="1100" spc="-30" dirty="0">
                <a:latin typeface="Tahoma"/>
                <a:cs typeface="Tahoma"/>
              </a:rPr>
              <a:t>operation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over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050" spc="-50" dirty="0">
                <a:latin typeface="Arial MT"/>
                <a:cs typeface="Arial MT"/>
              </a:rPr>
              <a:t>y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returns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050" dirty="0">
                <a:latin typeface="Arial MT"/>
                <a:cs typeface="Arial MT"/>
              </a:rPr>
              <a:t>y</a:t>
            </a:r>
            <a:r>
              <a:rPr sz="1200" i="1" baseline="-13888" dirty="0">
                <a:latin typeface="Arial"/>
                <a:cs typeface="Arial"/>
              </a:rPr>
              <a:t>B</a:t>
            </a:r>
            <a:r>
              <a:rPr sz="1200" i="1" spc="-165" baseline="-13888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.</a:t>
            </a:r>
            <a:r>
              <a:rPr sz="1100" spc="1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Thus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we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i="1" dirty="0">
                <a:latin typeface="Calibri"/>
                <a:cs typeface="Calibri"/>
              </a:rPr>
              <a:t>ϕ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200" i="1" baseline="-13888" dirty="0">
                <a:latin typeface="Arial"/>
                <a:cs typeface="Arial"/>
              </a:rPr>
              <a:t>B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050" dirty="0">
                <a:latin typeface="Arial MT"/>
                <a:cs typeface="Arial MT"/>
              </a:rPr>
              <a:t>y</a:t>
            </a:r>
            <a:r>
              <a:rPr sz="1200" i="1" baseline="-13888" dirty="0">
                <a:latin typeface="Arial"/>
                <a:cs typeface="Arial"/>
              </a:rPr>
              <a:t>B</a:t>
            </a:r>
            <a:r>
              <a:rPr sz="1200" i="1" spc="-165" baseline="-13888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≥</a:t>
            </a:r>
            <a:r>
              <a:rPr sz="1100" spc="-50" dirty="0">
                <a:latin typeface="Lucida Sans Unicode"/>
                <a:cs typeface="Lucida Sans Unicode"/>
              </a:rPr>
              <a:t> </a:t>
            </a:r>
            <a:r>
              <a:rPr sz="1100" i="1" dirty="0">
                <a:latin typeface="Calibri"/>
                <a:cs typeface="Calibri"/>
              </a:rPr>
              <a:t>ϕ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200" i="1" baseline="-13888" dirty="0">
                <a:latin typeface="Arial"/>
                <a:cs typeface="Arial"/>
              </a:rPr>
              <a:t>B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050" spc="-20" dirty="0">
                <a:latin typeface="Arial MT"/>
                <a:cs typeface="Arial MT"/>
              </a:rPr>
              <a:t>y</a:t>
            </a:r>
            <a:r>
              <a:rPr sz="1200" i="1" spc="-30" baseline="-13888" dirty="0">
                <a:latin typeface="Arial"/>
                <a:cs typeface="Arial"/>
              </a:rPr>
              <a:t>A</a:t>
            </a:r>
            <a:r>
              <a:rPr sz="1100" spc="-20" dirty="0">
                <a:latin typeface="Tahoma"/>
                <a:cs typeface="Tahoma"/>
              </a:rPr>
              <a:t>).</a:t>
            </a:r>
            <a:endParaRPr sz="1100">
              <a:latin typeface="Tahoma"/>
              <a:cs typeface="Tahoma"/>
            </a:endParaRPr>
          </a:p>
          <a:p>
            <a:pPr marL="215265" indent="-177165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spc="-20" dirty="0">
                <a:latin typeface="Tahoma"/>
                <a:cs typeface="Tahoma"/>
              </a:rPr>
              <a:t>From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above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we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conclude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that </a:t>
            </a:r>
            <a:r>
              <a:rPr sz="1100" i="1" dirty="0">
                <a:latin typeface="Calibri"/>
                <a:cs typeface="Calibri"/>
              </a:rPr>
              <a:t>ϕ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200" i="1" baseline="-13888" dirty="0">
                <a:latin typeface="Arial"/>
                <a:cs typeface="Arial"/>
              </a:rPr>
              <a:t>B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050" dirty="0">
                <a:latin typeface="Arial MT"/>
                <a:cs typeface="Arial MT"/>
              </a:rPr>
              <a:t>y</a:t>
            </a:r>
            <a:r>
              <a:rPr sz="1200" i="1" baseline="-13888" dirty="0">
                <a:latin typeface="Arial"/>
                <a:cs typeface="Arial"/>
              </a:rPr>
              <a:t>B</a:t>
            </a:r>
            <a:r>
              <a:rPr sz="1200" i="1" spc="-165" baseline="-13888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≥</a:t>
            </a:r>
            <a:r>
              <a:rPr sz="1100" spc="-65" dirty="0">
                <a:latin typeface="Lucida Sans Unicode"/>
                <a:cs typeface="Lucida Sans Unicode"/>
              </a:rPr>
              <a:t> </a:t>
            </a:r>
            <a:r>
              <a:rPr sz="1100" i="1" dirty="0">
                <a:latin typeface="Calibri"/>
                <a:cs typeface="Calibri"/>
              </a:rPr>
              <a:t>ϕ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200" i="1" baseline="-13888" dirty="0">
                <a:latin typeface="Arial"/>
                <a:cs typeface="Arial"/>
              </a:rPr>
              <a:t>A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050" spc="-20" dirty="0">
                <a:latin typeface="Arial MT"/>
                <a:cs typeface="Arial MT"/>
              </a:rPr>
              <a:t>y</a:t>
            </a:r>
            <a:r>
              <a:rPr sz="1200" i="1" spc="-30" baseline="-13888" dirty="0">
                <a:latin typeface="Arial"/>
                <a:cs typeface="Arial"/>
              </a:rPr>
              <a:t>A</a:t>
            </a:r>
            <a:r>
              <a:rPr sz="1100" spc="-20" dirty="0">
                <a:latin typeface="Tahoma"/>
                <a:cs typeface="Tahoma"/>
              </a:rPr>
              <a:t>).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Minimax</a:t>
            </a:r>
            <a:r>
              <a:rPr spc="-75" dirty="0"/>
              <a:t> </a:t>
            </a:r>
            <a:r>
              <a:rPr spc="-35" dirty="0"/>
              <a:t>inequality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1157" y="747685"/>
            <a:ext cx="3877310" cy="20262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65430" marR="167640" indent="-17716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65430" algn="l"/>
              </a:tabLst>
            </a:pPr>
            <a:r>
              <a:rPr sz="1100" dirty="0">
                <a:latin typeface="Tahoma"/>
                <a:cs typeface="Tahoma"/>
              </a:rPr>
              <a:t>The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difference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between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J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Lagrangian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dirty="0">
                <a:latin typeface="Verdana"/>
                <a:cs typeface="Verdana"/>
              </a:rPr>
              <a:t>L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050" spc="-185" dirty="0">
                <a:latin typeface="Arial MT"/>
                <a:cs typeface="Arial MT"/>
              </a:rPr>
              <a:t> 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b="1" i="1" spc="55" dirty="0">
                <a:latin typeface="Arial"/>
                <a:cs typeface="Arial"/>
              </a:rPr>
              <a:t>λ</a:t>
            </a:r>
            <a:r>
              <a:rPr sz="1100" spc="55" dirty="0">
                <a:latin typeface="Tahoma"/>
                <a:cs typeface="Tahoma"/>
              </a:rPr>
              <a:t>)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is </a:t>
            </a:r>
            <a:r>
              <a:rPr sz="1100" dirty="0">
                <a:latin typeface="Tahoma"/>
                <a:cs typeface="Tahoma"/>
              </a:rPr>
              <a:t>that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indicator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function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relaxed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 linear </a:t>
            </a:r>
            <a:r>
              <a:rPr sz="1100" spc="-10" dirty="0">
                <a:latin typeface="Tahoma"/>
                <a:cs typeface="Tahoma"/>
              </a:rPr>
              <a:t>function.</a:t>
            </a:r>
            <a:endParaRPr sz="1100">
              <a:latin typeface="Tahoma"/>
              <a:cs typeface="Tahoma"/>
            </a:endParaRPr>
          </a:p>
          <a:p>
            <a:pPr marL="266065" indent="-177165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Font typeface="Lucida Sans Unicode"/>
              <a:buChar char="►"/>
              <a:tabLst>
                <a:tab pos="266065" algn="l"/>
              </a:tabLst>
            </a:pPr>
            <a:r>
              <a:rPr sz="1100" spc="-20" dirty="0">
                <a:latin typeface="Tahoma"/>
                <a:cs typeface="Tahoma"/>
              </a:rPr>
              <a:t>When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b="1" i="1" spc="114" dirty="0">
                <a:latin typeface="Arial"/>
                <a:cs typeface="Arial"/>
              </a:rPr>
              <a:t>λ</a:t>
            </a:r>
            <a:r>
              <a:rPr sz="1100" b="1" i="1" spc="-35" dirty="0">
                <a:latin typeface="Arial"/>
                <a:cs typeface="Arial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≥</a:t>
            </a:r>
            <a:r>
              <a:rPr sz="1100" spc="-7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Tahoma"/>
                <a:cs typeface="Tahoma"/>
              </a:rPr>
              <a:t>0,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Lagrangian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Verdana"/>
                <a:cs typeface="Verdana"/>
              </a:rPr>
              <a:t>L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050" spc="-190" dirty="0">
                <a:latin typeface="Arial MT"/>
                <a:cs typeface="Arial MT"/>
              </a:rPr>
              <a:t> 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b="1" i="1" spc="55" dirty="0">
                <a:latin typeface="Arial"/>
                <a:cs typeface="Arial"/>
              </a:rPr>
              <a:t>λ</a:t>
            </a:r>
            <a:r>
              <a:rPr sz="1100" spc="55" dirty="0">
                <a:latin typeface="Tahoma"/>
                <a:cs typeface="Tahoma"/>
              </a:rPr>
              <a:t>)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lower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bound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on</a:t>
            </a:r>
            <a:endParaRPr sz="1100">
              <a:latin typeface="Tahoma"/>
              <a:cs typeface="Tahoma"/>
            </a:endParaRPr>
          </a:p>
          <a:p>
            <a:pPr marL="265430">
              <a:lnSpc>
                <a:spcPct val="100000"/>
              </a:lnSpc>
              <a:spcBef>
                <a:spcPts val="35"/>
              </a:spcBef>
            </a:pPr>
            <a:r>
              <a:rPr sz="1100" i="1" spc="-10" dirty="0">
                <a:latin typeface="Arial"/>
                <a:cs typeface="Arial"/>
              </a:rPr>
              <a:t>J</a:t>
            </a:r>
            <a:r>
              <a:rPr sz="1100" spc="-10" dirty="0">
                <a:latin typeface="Tahoma"/>
                <a:cs typeface="Tahoma"/>
              </a:rPr>
              <a:t>(</a:t>
            </a:r>
            <a:r>
              <a:rPr sz="1050" spc="-10" dirty="0">
                <a:latin typeface="Arial MT"/>
                <a:cs typeface="Arial MT"/>
              </a:rPr>
              <a:t>x</a:t>
            </a:r>
            <a:r>
              <a:rPr sz="1100" spc="-10" dirty="0">
                <a:latin typeface="Tahoma"/>
                <a:cs typeface="Tahoma"/>
              </a:rPr>
              <a:t>).</a:t>
            </a:r>
            <a:endParaRPr sz="1100">
              <a:latin typeface="Tahoma"/>
              <a:cs typeface="Tahoma"/>
            </a:endParaRPr>
          </a:p>
          <a:p>
            <a:pPr marL="265430" marR="17780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65430" algn="l"/>
              </a:tabLst>
            </a:pPr>
            <a:r>
              <a:rPr sz="1100" dirty="0">
                <a:latin typeface="Tahoma"/>
                <a:cs typeface="Tahoma"/>
              </a:rPr>
              <a:t>The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maximum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dirty="0">
                <a:latin typeface="Verdana"/>
                <a:cs typeface="Verdana"/>
              </a:rPr>
              <a:t>L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050" spc="-190" dirty="0">
                <a:latin typeface="Arial MT"/>
                <a:cs typeface="Arial MT"/>
              </a:rPr>
              <a:t> 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b="1" i="1" spc="55" dirty="0">
                <a:latin typeface="Arial"/>
                <a:cs typeface="Arial"/>
              </a:rPr>
              <a:t>λ</a:t>
            </a:r>
            <a:r>
              <a:rPr sz="1100" spc="55" dirty="0">
                <a:latin typeface="Tahoma"/>
                <a:cs typeface="Tahoma"/>
              </a:rPr>
              <a:t>)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with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respect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b="1" i="1" spc="114" dirty="0">
                <a:latin typeface="Arial"/>
                <a:cs typeface="Arial"/>
              </a:rPr>
              <a:t>λ</a:t>
            </a:r>
            <a:r>
              <a:rPr sz="1100" b="1" i="1" spc="4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J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-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if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the </a:t>
            </a:r>
            <a:r>
              <a:rPr sz="1100" dirty="0">
                <a:latin typeface="Tahoma"/>
                <a:cs typeface="Tahoma"/>
              </a:rPr>
              <a:t>point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050" spc="125" dirty="0">
                <a:latin typeface="Arial MT"/>
                <a:cs typeface="Arial MT"/>
              </a:rPr>
              <a:t> </a:t>
            </a:r>
            <a:r>
              <a:rPr sz="1100" spc="-35" dirty="0">
                <a:latin typeface="Tahoma"/>
                <a:cs typeface="Tahoma"/>
              </a:rPr>
              <a:t>satisfies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all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constraints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i="1" spc="-30" dirty="0">
                <a:latin typeface="Arial"/>
                <a:cs typeface="Arial"/>
              </a:rPr>
              <a:t>g</a:t>
            </a:r>
            <a:r>
              <a:rPr sz="1200" i="1" spc="-44" baseline="-10416" dirty="0">
                <a:latin typeface="Arial"/>
                <a:cs typeface="Arial"/>
              </a:rPr>
              <a:t>i</a:t>
            </a:r>
            <a:r>
              <a:rPr sz="1200" i="1" spc="-142" baseline="-10416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≤</a:t>
            </a:r>
            <a:r>
              <a:rPr sz="1100" spc="-7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Tahoma"/>
                <a:cs typeface="Tahoma"/>
              </a:rPr>
              <a:t>0,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then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the </a:t>
            </a:r>
            <a:r>
              <a:rPr sz="1100" spc="-40" dirty="0">
                <a:latin typeface="Tahoma"/>
                <a:cs typeface="Tahoma"/>
              </a:rPr>
              <a:t>maximum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Lagrangian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obtained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at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b="1" i="1" spc="114" dirty="0">
                <a:latin typeface="Arial"/>
                <a:cs typeface="Arial"/>
              </a:rPr>
              <a:t>λ</a:t>
            </a:r>
            <a:r>
              <a:rPr sz="1100" b="1" i="1" spc="-3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0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it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is </a:t>
            </a:r>
            <a:r>
              <a:rPr sz="1100" spc="-35" dirty="0">
                <a:latin typeface="Tahoma"/>
                <a:cs typeface="Tahoma"/>
              </a:rPr>
              <a:t>equal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Arial"/>
                <a:cs typeface="Arial"/>
              </a:rPr>
              <a:t>J</a:t>
            </a:r>
            <a:r>
              <a:rPr sz="1100" spc="-10" dirty="0">
                <a:latin typeface="Tahoma"/>
                <a:cs typeface="Tahoma"/>
              </a:rPr>
              <a:t>(</a:t>
            </a:r>
            <a:r>
              <a:rPr sz="1050" spc="-10" dirty="0">
                <a:latin typeface="Arial MT"/>
                <a:cs typeface="Arial MT"/>
              </a:rPr>
              <a:t>x</a:t>
            </a:r>
            <a:r>
              <a:rPr sz="1100" spc="-10" dirty="0">
                <a:latin typeface="Tahoma"/>
                <a:cs typeface="Tahoma"/>
              </a:rPr>
              <a:t>).</a:t>
            </a:r>
            <a:endParaRPr sz="1100">
              <a:latin typeface="Tahoma"/>
              <a:cs typeface="Tahoma"/>
            </a:endParaRPr>
          </a:p>
          <a:p>
            <a:pPr marL="265430" marR="4318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65430" algn="l"/>
              </a:tabLst>
            </a:pPr>
            <a:r>
              <a:rPr sz="1100" spc="-30" dirty="0">
                <a:latin typeface="Tahoma"/>
                <a:cs typeface="Tahoma"/>
              </a:rPr>
              <a:t>If </a:t>
            </a:r>
            <a:r>
              <a:rPr sz="1100" spc="-45" dirty="0">
                <a:latin typeface="Tahoma"/>
                <a:cs typeface="Tahoma"/>
              </a:rPr>
              <a:t>one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or </a:t>
            </a:r>
            <a:r>
              <a:rPr sz="1100" spc="-60" dirty="0">
                <a:latin typeface="Tahoma"/>
                <a:cs typeface="Tahoma"/>
              </a:rPr>
              <a:t>more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constraints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violated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such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that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i="1" spc="-30" dirty="0">
                <a:latin typeface="Arial"/>
                <a:cs typeface="Arial"/>
              </a:rPr>
              <a:t>g</a:t>
            </a:r>
            <a:r>
              <a:rPr sz="1200" i="1" spc="-44" baseline="-10416" dirty="0">
                <a:latin typeface="Arial"/>
                <a:cs typeface="Arial"/>
              </a:rPr>
              <a:t>i</a:t>
            </a:r>
            <a:r>
              <a:rPr sz="1200" i="1" spc="-142" baseline="-10416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i="1" spc="295" dirty="0">
                <a:latin typeface="Calibri"/>
                <a:cs typeface="Calibri"/>
              </a:rPr>
              <a:t>&gt;</a:t>
            </a:r>
            <a:r>
              <a:rPr sz="1100" i="1" spc="25" dirty="0">
                <a:latin typeface="Calibri"/>
                <a:cs typeface="Calibri"/>
              </a:rPr>
              <a:t> </a:t>
            </a:r>
            <a:r>
              <a:rPr sz="1100" spc="-35" dirty="0">
                <a:latin typeface="Tahoma"/>
                <a:cs typeface="Tahoma"/>
              </a:rPr>
              <a:t>0, </a:t>
            </a:r>
            <a:r>
              <a:rPr sz="1100" spc="-25" dirty="0">
                <a:latin typeface="Tahoma"/>
                <a:cs typeface="Tahoma"/>
              </a:rPr>
              <a:t>then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associated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Lagrangian </a:t>
            </a:r>
            <a:r>
              <a:rPr sz="1100" spc="-30" dirty="0">
                <a:latin typeface="Tahoma"/>
                <a:cs typeface="Tahoma"/>
              </a:rPr>
              <a:t>coefficient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i="1" spc="70" dirty="0">
                <a:latin typeface="Calibri"/>
                <a:cs typeface="Calibri"/>
              </a:rPr>
              <a:t>λ</a:t>
            </a:r>
            <a:r>
              <a:rPr sz="1200" i="1" spc="104" baseline="-10416" dirty="0">
                <a:latin typeface="Arial"/>
                <a:cs typeface="Arial"/>
              </a:rPr>
              <a:t>i</a:t>
            </a:r>
            <a:r>
              <a:rPr sz="1200" i="1" spc="300" baseline="-10416" dirty="0">
                <a:latin typeface="Arial"/>
                <a:cs typeface="Arial"/>
              </a:rPr>
              <a:t> </a:t>
            </a:r>
            <a:r>
              <a:rPr sz="1100" spc="-20" dirty="0">
                <a:latin typeface="Tahoma"/>
                <a:cs typeface="Tahoma"/>
              </a:rPr>
              <a:t>can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be</a:t>
            </a:r>
            <a:r>
              <a:rPr sz="1100" spc="-30" dirty="0">
                <a:latin typeface="Tahoma"/>
                <a:cs typeface="Tahoma"/>
              </a:rPr>
              <a:t> taken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to </a:t>
            </a:r>
            <a:r>
              <a:rPr sz="1100" spc="-10" dirty="0">
                <a:latin typeface="Tahoma"/>
                <a:cs typeface="Tahoma"/>
              </a:rPr>
              <a:t>be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50" dirty="0">
                <a:latin typeface="Lucida Sans Unicode"/>
                <a:cs typeface="Lucida Sans Unicode"/>
              </a:rPr>
              <a:t>∞</a:t>
            </a:r>
            <a:r>
              <a:rPr sz="1100" spc="-40" dirty="0">
                <a:latin typeface="Lucida Sans Unicode"/>
                <a:cs typeface="Lucida Sans Unicode"/>
              </a:rPr>
              <a:t> </a:t>
            </a:r>
            <a:r>
              <a:rPr sz="1100" spc="-30" dirty="0">
                <a:latin typeface="Tahoma"/>
                <a:cs typeface="Tahoma"/>
              </a:rPr>
              <a:t>so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as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equal </a:t>
            </a:r>
            <a:r>
              <a:rPr sz="1100" i="1" spc="-20" dirty="0">
                <a:latin typeface="Arial"/>
                <a:cs typeface="Arial"/>
              </a:rPr>
              <a:t>J</a:t>
            </a:r>
            <a:r>
              <a:rPr sz="1100" spc="-20" dirty="0">
                <a:latin typeface="Tahoma"/>
                <a:cs typeface="Tahoma"/>
              </a:rPr>
              <a:t>(</a:t>
            </a:r>
            <a:r>
              <a:rPr sz="1050" spc="-20" dirty="0">
                <a:latin typeface="Arial MT"/>
                <a:cs typeface="Arial MT"/>
              </a:rPr>
              <a:t>x</a:t>
            </a:r>
            <a:r>
              <a:rPr sz="1100" spc="-20" dirty="0">
                <a:latin typeface="Tahoma"/>
                <a:cs typeface="Tahoma"/>
              </a:rPr>
              <a:t>).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Minimax</a:t>
            </a:r>
            <a:r>
              <a:rPr spc="-75" dirty="0"/>
              <a:t> </a:t>
            </a:r>
            <a:r>
              <a:rPr spc="-35" dirty="0"/>
              <a:t>inequality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6557" y="910397"/>
            <a:ext cx="3871595" cy="15538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0665" indent="-177165">
              <a:lnSpc>
                <a:spcPct val="100000"/>
              </a:lnSpc>
              <a:spcBef>
                <a:spcPts val="434"/>
              </a:spcBef>
              <a:buClr>
                <a:srgbClr val="3333B2"/>
              </a:buClr>
              <a:buFont typeface="Lucida Sans Unicode"/>
              <a:buChar char="►"/>
              <a:tabLst>
                <a:tab pos="240665" algn="l"/>
              </a:tabLst>
            </a:pPr>
            <a:r>
              <a:rPr sz="1100" spc="-20" dirty="0">
                <a:latin typeface="Tahoma"/>
                <a:cs typeface="Tahoma"/>
              </a:rPr>
              <a:t>From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previous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slide,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we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J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max</a:t>
            </a:r>
            <a:r>
              <a:rPr sz="1200" b="1" i="1" spc="-15" baseline="-13888" dirty="0">
                <a:latin typeface="Arial"/>
                <a:cs typeface="Arial"/>
              </a:rPr>
              <a:t>λ</a:t>
            </a:r>
            <a:r>
              <a:rPr sz="1200" spc="-15" baseline="-13888" dirty="0">
                <a:latin typeface="Lucida Sans Unicode"/>
                <a:cs typeface="Lucida Sans Unicode"/>
              </a:rPr>
              <a:t>≥</a:t>
            </a:r>
            <a:r>
              <a:rPr sz="1200" spc="-15" baseline="-13888" dirty="0">
                <a:latin typeface="Tahoma"/>
                <a:cs typeface="Tahoma"/>
              </a:rPr>
              <a:t>0</a:t>
            </a:r>
            <a:r>
              <a:rPr sz="1200" spc="-22" baseline="-13888" dirty="0">
                <a:latin typeface="Tahoma"/>
                <a:cs typeface="Tahoma"/>
              </a:rPr>
              <a:t> </a:t>
            </a:r>
            <a:r>
              <a:rPr sz="1100" dirty="0">
                <a:latin typeface="Verdana"/>
                <a:cs typeface="Verdana"/>
              </a:rPr>
              <a:t>L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050" spc="-190" dirty="0">
                <a:latin typeface="Arial MT"/>
                <a:cs typeface="Arial MT"/>
              </a:rPr>
              <a:t> 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65" dirty="0">
                <a:latin typeface="Calibri"/>
                <a:cs typeface="Calibri"/>
              </a:rPr>
              <a:t> </a:t>
            </a:r>
            <a:r>
              <a:rPr sz="1100" b="1" i="1" spc="-25" dirty="0">
                <a:latin typeface="Arial"/>
                <a:cs typeface="Arial"/>
              </a:rPr>
              <a:t>λ</a:t>
            </a:r>
            <a:r>
              <a:rPr sz="1100" spc="-25" dirty="0">
                <a:latin typeface="Tahoma"/>
                <a:cs typeface="Tahoma"/>
              </a:rPr>
              <a:t>).</a:t>
            </a:r>
            <a:endParaRPr sz="1100">
              <a:latin typeface="Tahoma"/>
              <a:cs typeface="Tahoma"/>
            </a:endParaRPr>
          </a:p>
          <a:p>
            <a:pPr marL="240029" marR="5588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40029" algn="l"/>
              </a:tabLst>
            </a:pPr>
            <a:r>
              <a:rPr sz="1100" dirty="0">
                <a:latin typeface="Tahoma"/>
                <a:cs typeface="Tahoma"/>
              </a:rPr>
              <a:t>Our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original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constrained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optimization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problem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boiled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down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to minimizing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J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100" dirty="0">
                <a:latin typeface="Tahoma"/>
                <a:cs typeface="Tahoma"/>
              </a:rPr>
              <a:t>),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 </a:t>
            </a:r>
            <a:r>
              <a:rPr sz="1100" spc="-25" dirty="0">
                <a:latin typeface="Tahoma"/>
                <a:cs typeface="Tahoma"/>
              </a:rPr>
              <a:t>other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words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we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are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looking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at</a:t>
            </a:r>
            <a:endParaRPr sz="1100">
              <a:latin typeface="Tahoma"/>
              <a:cs typeface="Tahoma"/>
            </a:endParaRPr>
          </a:p>
          <a:p>
            <a:pPr marL="240029">
              <a:lnSpc>
                <a:spcPts val="925"/>
              </a:lnSpc>
              <a:spcBef>
                <a:spcPts val="75"/>
              </a:spcBef>
              <a:tabLst>
                <a:tab pos="661670" algn="l"/>
              </a:tabLst>
            </a:pPr>
            <a:r>
              <a:rPr sz="1650" spc="-37" baseline="2525" dirty="0">
                <a:latin typeface="Tahoma"/>
                <a:cs typeface="Tahoma"/>
              </a:rPr>
              <a:t>min</a:t>
            </a:r>
            <a:r>
              <a:rPr sz="1650" baseline="2525" dirty="0">
                <a:latin typeface="Tahoma"/>
                <a:cs typeface="Tahoma"/>
              </a:rPr>
              <a:t>	</a:t>
            </a:r>
            <a:r>
              <a:rPr sz="600" i="1" dirty="0">
                <a:latin typeface="Arial"/>
                <a:cs typeface="Arial"/>
              </a:rPr>
              <a:t>d</a:t>
            </a:r>
            <a:r>
              <a:rPr sz="600" i="1" spc="220" dirty="0">
                <a:latin typeface="Arial"/>
                <a:cs typeface="Arial"/>
              </a:rPr>
              <a:t> </a:t>
            </a:r>
            <a:r>
              <a:rPr sz="1650" spc="-15" baseline="2525" dirty="0">
                <a:latin typeface="Tahoma"/>
                <a:cs typeface="Tahoma"/>
              </a:rPr>
              <a:t>max</a:t>
            </a:r>
            <a:r>
              <a:rPr sz="1200" b="1" i="1" spc="-15" baseline="-10416" dirty="0">
                <a:latin typeface="Arial"/>
                <a:cs typeface="Arial"/>
              </a:rPr>
              <a:t>λ</a:t>
            </a:r>
            <a:r>
              <a:rPr sz="1200" spc="-15" baseline="-10416" dirty="0">
                <a:latin typeface="Lucida Sans Unicode"/>
                <a:cs typeface="Lucida Sans Unicode"/>
              </a:rPr>
              <a:t>≥</a:t>
            </a:r>
            <a:r>
              <a:rPr sz="1200" spc="-15" baseline="-10416" dirty="0">
                <a:latin typeface="Tahoma"/>
                <a:cs typeface="Tahoma"/>
              </a:rPr>
              <a:t>0</a:t>
            </a:r>
            <a:r>
              <a:rPr sz="1200" spc="30" baseline="-10416" dirty="0">
                <a:latin typeface="Tahoma"/>
                <a:cs typeface="Tahoma"/>
              </a:rPr>
              <a:t> </a:t>
            </a:r>
            <a:r>
              <a:rPr sz="1650" baseline="2525" dirty="0">
                <a:latin typeface="Verdana"/>
                <a:cs typeface="Verdana"/>
              </a:rPr>
              <a:t>L</a:t>
            </a:r>
            <a:r>
              <a:rPr sz="1650" baseline="2525" dirty="0">
                <a:latin typeface="Tahoma"/>
                <a:cs typeface="Tahoma"/>
              </a:rPr>
              <a:t>(</a:t>
            </a:r>
            <a:r>
              <a:rPr sz="1575" baseline="2645" dirty="0">
                <a:latin typeface="Arial MT"/>
                <a:cs typeface="Arial MT"/>
              </a:rPr>
              <a:t>x</a:t>
            </a:r>
            <a:r>
              <a:rPr sz="1575" spc="-254" baseline="2645" dirty="0">
                <a:latin typeface="Arial MT"/>
                <a:cs typeface="Arial MT"/>
              </a:rPr>
              <a:t> </a:t>
            </a:r>
            <a:r>
              <a:rPr sz="1650" i="1" baseline="2525" dirty="0">
                <a:latin typeface="Calibri"/>
                <a:cs typeface="Calibri"/>
              </a:rPr>
              <a:t>,</a:t>
            </a:r>
            <a:r>
              <a:rPr sz="1650" i="1" spc="-60" baseline="2525" dirty="0">
                <a:latin typeface="Calibri"/>
                <a:cs typeface="Calibri"/>
              </a:rPr>
              <a:t> </a:t>
            </a:r>
            <a:r>
              <a:rPr sz="1650" b="1" i="1" spc="44" baseline="2525" dirty="0">
                <a:latin typeface="Arial"/>
                <a:cs typeface="Arial"/>
              </a:rPr>
              <a:t>λ</a:t>
            </a:r>
            <a:r>
              <a:rPr sz="1650" spc="44" baseline="2525" dirty="0">
                <a:latin typeface="Tahoma"/>
                <a:cs typeface="Tahoma"/>
              </a:rPr>
              <a:t>)</a:t>
            </a:r>
            <a:endParaRPr sz="1650" baseline="2525">
              <a:latin typeface="Tahoma"/>
              <a:cs typeface="Tahoma"/>
            </a:endParaRPr>
          </a:p>
          <a:p>
            <a:pPr marL="454659">
              <a:lnSpc>
                <a:spcPts val="565"/>
              </a:lnSpc>
            </a:pPr>
            <a:r>
              <a:rPr sz="500" b="1" spc="150" dirty="0">
                <a:latin typeface="Roboto Bk"/>
                <a:cs typeface="Roboto Bk"/>
              </a:rPr>
              <a:t>x</a:t>
            </a:r>
            <a:r>
              <a:rPr sz="500" b="1" spc="-50" dirty="0">
                <a:latin typeface="Roboto Bk"/>
                <a:cs typeface="Roboto Bk"/>
              </a:rPr>
              <a:t> </a:t>
            </a:r>
            <a:r>
              <a:rPr sz="800" spc="-25" dirty="0">
                <a:latin typeface="Lucida Sans Unicode"/>
                <a:cs typeface="Lucida Sans Unicode"/>
              </a:rPr>
              <a:t>∈</a:t>
            </a:r>
            <a:r>
              <a:rPr sz="800" spc="-25" dirty="0">
                <a:latin typeface="Arial MT"/>
                <a:cs typeface="Arial MT"/>
              </a:rPr>
              <a:t>R</a:t>
            </a:r>
            <a:endParaRPr sz="800">
              <a:latin typeface="Arial MT"/>
              <a:cs typeface="Arial MT"/>
            </a:endParaRPr>
          </a:p>
          <a:p>
            <a:pPr marL="240665" indent="-177165">
              <a:lnSpc>
                <a:spcPct val="100000"/>
              </a:lnSpc>
              <a:spcBef>
                <a:spcPts val="125"/>
              </a:spcBef>
              <a:buClr>
                <a:srgbClr val="3333B2"/>
              </a:buClr>
              <a:buFont typeface="Lucida Sans Unicode"/>
              <a:buChar char="►"/>
              <a:tabLst>
                <a:tab pos="240665" algn="l"/>
              </a:tabLst>
            </a:pPr>
            <a:r>
              <a:rPr sz="1100" spc="-20" dirty="0">
                <a:latin typeface="Tahoma"/>
                <a:cs typeface="Tahoma"/>
              </a:rPr>
              <a:t>Using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minimax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inequality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90" dirty="0">
                <a:latin typeface="Tahoma"/>
                <a:cs typeface="Tahoma"/>
              </a:rPr>
              <a:t>we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see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that</a:t>
            </a:r>
            <a:endParaRPr sz="1100">
              <a:latin typeface="Tahoma"/>
              <a:cs typeface="Tahoma"/>
            </a:endParaRPr>
          </a:p>
          <a:p>
            <a:pPr marL="240029">
              <a:lnSpc>
                <a:spcPct val="100000"/>
              </a:lnSpc>
              <a:spcBef>
                <a:spcPts val="75"/>
              </a:spcBef>
            </a:pPr>
            <a:r>
              <a:rPr sz="1650" baseline="2525" dirty="0">
                <a:latin typeface="Tahoma"/>
                <a:cs typeface="Tahoma"/>
              </a:rPr>
              <a:t>min</a:t>
            </a:r>
            <a:r>
              <a:rPr sz="750" b="1" baseline="-27777" dirty="0">
                <a:latin typeface="Roboto Bk"/>
                <a:cs typeface="Roboto Bk"/>
              </a:rPr>
              <a:t>x</a:t>
            </a:r>
            <a:r>
              <a:rPr sz="750" b="1" spc="-75" baseline="-27777" dirty="0">
                <a:latin typeface="Roboto Bk"/>
                <a:cs typeface="Roboto Bk"/>
              </a:rPr>
              <a:t> </a:t>
            </a:r>
            <a:r>
              <a:rPr sz="1200" baseline="-17361" dirty="0">
                <a:latin typeface="Lucida Sans Unicode"/>
                <a:cs typeface="Lucida Sans Unicode"/>
              </a:rPr>
              <a:t>∈</a:t>
            </a:r>
            <a:r>
              <a:rPr sz="1200" baseline="-17361" dirty="0">
                <a:latin typeface="Arial MT"/>
                <a:cs typeface="Arial MT"/>
              </a:rPr>
              <a:t>R</a:t>
            </a:r>
            <a:r>
              <a:rPr sz="600" i="1" dirty="0">
                <a:latin typeface="Arial"/>
                <a:cs typeface="Arial"/>
              </a:rPr>
              <a:t>d</a:t>
            </a:r>
            <a:r>
              <a:rPr sz="600" i="1" spc="185" dirty="0">
                <a:latin typeface="Arial"/>
                <a:cs typeface="Arial"/>
              </a:rPr>
              <a:t> </a:t>
            </a:r>
            <a:r>
              <a:rPr sz="1650" spc="-15" baseline="2525" dirty="0">
                <a:latin typeface="Tahoma"/>
                <a:cs typeface="Tahoma"/>
              </a:rPr>
              <a:t>max</a:t>
            </a:r>
            <a:r>
              <a:rPr sz="1200" b="1" i="1" spc="-15" baseline="-10416" dirty="0">
                <a:latin typeface="Arial"/>
                <a:cs typeface="Arial"/>
              </a:rPr>
              <a:t>λ</a:t>
            </a:r>
            <a:r>
              <a:rPr sz="1200" spc="-15" baseline="-10416" dirty="0">
                <a:latin typeface="Lucida Sans Unicode"/>
                <a:cs typeface="Lucida Sans Unicode"/>
              </a:rPr>
              <a:t>≥</a:t>
            </a:r>
            <a:r>
              <a:rPr sz="1200" spc="-15" baseline="-10416" dirty="0">
                <a:latin typeface="Tahoma"/>
                <a:cs typeface="Tahoma"/>
              </a:rPr>
              <a:t>0</a:t>
            </a:r>
            <a:r>
              <a:rPr sz="1200" spc="-7" baseline="-10416" dirty="0">
                <a:latin typeface="Tahoma"/>
                <a:cs typeface="Tahoma"/>
              </a:rPr>
              <a:t> </a:t>
            </a:r>
            <a:r>
              <a:rPr sz="1650" baseline="2525" dirty="0">
                <a:latin typeface="Verdana"/>
                <a:cs typeface="Verdana"/>
              </a:rPr>
              <a:t>L</a:t>
            </a:r>
            <a:r>
              <a:rPr sz="1650" baseline="2525" dirty="0">
                <a:latin typeface="Tahoma"/>
                <a:cs typeface="Tahoma"/>
              </a:rPr>
              <a:t>(</a:t>
            </a:r>
            <a:r>
              <a:rPr sz="1575" baseline="2645" dirty="0">
                <a:latin typeface="Arial MT"/>
                <a:cs typeface="Arial MT"/>
              </a:rPr>
              <a:t>x</a:t>
            </a:r>
            <a:r>
              <a:rPr sz="1575" spc="-277" baseline="2645" dirty="0">
                <a:latin typeface="Arial MT"/>
                <a:cs typeface="Arial MT"/>
              </a:rPr>
              <a:t> </a:t>
            </a:r>
            <a:r>
              <a:rPr sz="1650" i="1" baseline="2525" dirty="0">
                <a:latin typeface="Calibri"/>
                <a:cs typeface="Calibri"/>
              </a:rPr>
              <a:t>,</a:t>
            </a:r>
            <a:r>
              <a:rPr sz="1650" i="1" spc="-82" baseline="2525" dirty="0">
                <a:latin typeface="Calibri"/>
                <a:cs typeface="Calibri"/>
              </a:rPr>
              <a:t> </a:t>
            </a:r>
            <a:r>
              <a:rPr sz="1650" b="1" i="1" spc="82" baseline="2525" dirty="0">
                <a:latin typeface="Arial"/>
                <a:cs typeface="Arial"/>
              </a:rPr>
              <a:t>λ</a:t>
            </a:r>
            <a:r>
              <a:rPr sz="1650" spc="82" baseline="2525" dirty="0">
                <a:latin typeface="Tahoma"/>
                <a:cs typeface="Tahoma"/>
              </a:rPr>
              <a:t>)</a:t>
            </a:r>
            <a:r>
              <a:rPr sz="1650" spc="-30" baseline="2525" dirty="0">
                <a:latin typeface="Tahoma"/>
                <a:cs typeface="Tahoma"/>
              </a:rPr>
              <a:t> </a:t>
            </a:r>
            <a:r>
              <a:rPr sz="1650" baseline="2525" dirty="0">
                <a:latin typeface="Lucida Sans Unicode"/>
                <a:cs typeface="Lucida Sans Unicode"/>
              </a:rPr>
              <a:t>≥</a:t>
            </a:r>
            <a:r>
              <a:rPr sz="1650" spc="-44" baseline="2525" dirty="0">
                <a:latin typeface="Lucida Sans Unicode"/>
                <a:cs typeface="Lucida Sans Unicode"/>
              </a:rPr>
              <a:t> </a:t>
            </a:r>
            <a:r>
              <a:rPr sz="1650" baseline="2525" dirty="0">
                <a:latin typeface="Tahoma"/>
                <a:cs typeface="Tahoma"/>
              </a:rPr>
              <a:t>max</a:t>
            </a:r>
            <a:r>
              <a:rPr sz="1200" b="1" i="1" baseline="-10416" dirty="0">
                <a:latin typeface="Arial"/>
                <a:cs typeface="Arial"/>
              </a:rPr>
              <a:t>λ</a:t>
            </a:r>
            <a:r>
              <a:rPr sz="1200" baseline="-10416" dirty="0">
                <a:latin typeface="Lucida Sans Unicode"/>
                <a:cs typeface="Lucida Sans Unicode"/>
              </a:rPr>
              <a:t>≥</a:t>
            </a:r>
            <a:r>
              <a:rPr sz="1200" b="1" baseline="-10416" dirty="0">
                <a:latin typeface="Arial"/>
                <a:cs typeface="Arial"/>
              </a:rPr>
              <a:t>0</a:t>
            </a:r>
            <a:r>
              <a:rPr sz="1200" b="1" spc="30" baseline="-10416" dirty="0">
                <a:latin typeface="Arial"/>
                <a:cs typeface="Arial"/>
              </a:rPr>
              <a:t> </a:t>
            </a:r>
            <a:r>
              <a:rPr sz="1650" baseline="2525" dirty="0">
                <a:latin typeface="Tahoma"/>
                <a:cs typeface="Tahoma"/>
              </a:rPr>
              <a:t>min</a:t>
            </a:r>
            <a:r>
              <a:rPr sz="750" b="1" baseline="-27777" dirty="0">
                <a:latin typeface="Roboto Bk"/>
                <a:cs typeface="Roboto Bk"/>
              </a:rPr>
              <a:t>x</a:t>
            </a:r>
            <a:r>
              <a:rPr sz="750" b="1" spc="-67" baseline="-27777" dirty="0">
                <a:latin typeface="Roboto Bk"/>
                <a:cs typeface="Roboto Bk"/>
              </a:rPr>
              <a:t> </a:t>
            </a:r>
            <a:r>
              <a:rPr sz="1200" baseline="-17361" dirty="0">
                <a:latin typeface="Lucida Sans Unicode"/>
                <a:cs typeface="Lucida Sans Unicode"/>
              </a:rPr>
              <a:t>∈</a:t>
            </a:r>
            <a:r>
              <a:rPr sz="1200" baseline="-17361" dirty="0">
                <a:latin typeface="Arial MT"/>
                <a:cs typeface="Arial MT"/>
              </a:rPr>
              <a:t>R</a:t>
            </a:r>
            <a:r>
              <a:rPr sz="600" i="1" dirty="0">
                <a:latin typeface="Arial"/>
                <a:cs typeface="Arial"/>
              </a:rPr>
              <a:t>d</a:t>
            </a:r>
            <a:r>
              <a:rPr sz="600" i="1" spc="185" dirty="0">
                <a:latin typeface="Arial"/>
                <a:cs typeface="Arial"/>
              </a:rPr>
              <a:t> </a:t>
            </a:r>
            <a:r>
              <a:rPr sz="1650" baseline="2525" dirty="0">
                <a:latin typeface="Verdana"/>
                <a:cs typeface="Verdana"/>
              </a:rPr>
              <a:t>L</a:t>
            </a:r>
            <a:r>
              <a:rPr sz="1650" baseline="2525" dirty="0">
                <a:latin typeface="Tahoma"/>
                <a:cs typeface="Tahoma"/>
              </a:rPr>
              <a:t>(</a:t>
            </a:r>
            <a:r>
              <a:rPr sz="1575" baseline="2645" dirty="0">
                <a:latin typeface="Arial MT"/>
                <a:cs typeface="Arial MT"/>
              </a:rPr>
              <a:t>x</a:t>
            </a:r>
            <a:r>
              <a:rPr sz="1575" spc="-277" baseline="2645" dirty="0">
                <a:latin typeface="Arial MT"/>
                <a:cs typeface="Arial MT"/>
              </a:rPr>
              <a:t> </a:t>
            </a:r>
            <a:r>
              <a:rPr sz="1650" i="1" baseline="2525" dirty="0">
                <a:latin typeface="Calibri"/>
                <a:cs typeface="Calibri"/>
              </a:rPr>
              <a:t>,</a:t>
            </a:r>
            <a:r>
              <a:rPr sz="1650" i="1" spc="-82" baseline="2525" dirty="0">
                <a:latin typeface="Calibri"/>
                <a:cs typeface="Calibri"/>
              </a:rPr>
              <a:t> </a:t>
            </a:r>
            <a:r>
              <a:rPr sz="1650" b="1" i="1" spc="-37" baseline="2525" dirty="0">
                <a:latin typeface="Arial"/>
                <a:cs typeface="Arial"/>
              </a:rPr>
              <a:t>λ</a:t>
            </a:r>
            <a:r>
              <a:rPr sz="1650" spc="-37" baseline="2525" dirty="0">
                <a:latin typeface="Tahoma"/>
                <a:cs typeface="Tahoma"/>
              </a:rPr>
              <a:t>).</a:t>
            </a:r>
            <a:endParaRPr sz="1650" baseline="2525">
              <a:latin typeface="Tahoma"/>
              <a:cs typeface="Tahoma"/>
            </a:endParaRPr>
          </a:p>
          <a:p>
            <a:pPr marL="240029" marR="261620" indent="-177165">
              <a:lnSpc>
                <a:spcPct val="102600"/>
              </a:lnSpc>
              <a:spcBef>
                <a:spcPts val="260"/>
              </a:spcBef>
              <a:buClr>
                <a:srgbClr val="3333B2"/>
              </a:buClr>
              <a:buFont typeface="Lucida Sans Unicode"/>
              <a:buChar char="►"/>
              <a:tabLst>
                <a:tab pos="240029" algn="l"/>
              </a:tabLst>
            </a:pPr>
            <a:r>
              <a:rPr sz="1100" dirty="0">
                <a:latin typeface="Tahoma"/>
                <a:cs typeface="Tahoma"/>
              </a:rPr>
              <a:t>This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known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weak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duality.</a:t>
            </a:r>
            <a:r>
              <a:rPr sz="1100" spc="6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inner </a:t>
            </a:r>
            <a:r>
              <a:rPr sz="1100" spc="-20" dirty="0">
                <a:latin typeface="Tahoma"/>
                <a:cs typeface="Tahoma"/>
              </a:rPr>
              <a:t>part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right </a:t>
            </a:r>
            <a:r>
              <a:rPr sz="1100" spc="-45" dirty="0">
                <a:latin typeface="Tahoma"/>
                <a:cs typeface="Tahoma"/>
              </a:rPr>
              <a:t>hand </a:t>
            </a:r>
            <a:r>
              <a:rPr sz="1100" spc="-35" dirty="0">
                <a:latin typeface="Tahoma"/>
                <a:cs typeface="Tahoma"/>
              </a:rPr>
              <a:t>side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inequality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Verdana"/>
                <a:cs typeface="Verdana"/>
              </a:rPr>
              <a:t>D</a:t>
            </a:r>
            <a:r>
              <a:rPr sz="1100" spc="-20" dirty="0">
                <a:latin typeface="Tahoma"/>
                <a:cs typeface="Tahoma"/>
              </a:rPr>
              <a:t>(</a:t>
            </a:r>
            <a:r>
              <a:rPr sz="1100" b="1" i="1" spc="-20" dirty="0">
                <a:latin typeface="Arial"/>
                <a:cs typeface="Arial"/>
              </a:rPr>
              <a:t>λ</a:t>
            </a:r>
            <a:r>
              <a:rPr sz="1100" spc="-20" dirty="0">
                <a:latin typeface="Tahoma"/>
                <a:cs typeface="Tahoma"/>
              </a:rPr>
              <a:t>).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Lagrangian</a:t>
            </a:r>
            <a:r>
              <a:rPr spc="-50" dirty="0"/>
              <a:t> </a:t>
            </a:r>
            <a:r>
              <a:rPr spc="-30" dirty="0"/>
              <a:t>formulation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957" y="892782"/>
            <a:ext cx="3814445" cy="165544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215265" indent="-177165">
              <a:lnSpc>
                <a:spcPct val="100000"/>
              </a:lnSpc>
              <a:spcBef>
                <a:spcPts val="175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spc="-60" dirty="0">
                <a:latin typeface="Tahoma"/>
                <a:cs typeface="Tahoma"/>
              </a:rPr>
              <a:t>In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contrast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0" dirty="0">
                <a:latin typeface="Tahoma"/>
                <a:cs typeface="Tahoma"/>
              </a:rPr>
              <a:t> original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formulation</a:t>
            </a:r>
            <a:endParaRPr sz="1100">
              <a:latin typeface="Tahoma"/>
              <a:cs typeface="Tahoma"/>
            </a:endParaRPr>
          </a:p>
          <a:p>
            <a:pPr marL="214629" marR="219710">
              <a:lnSpc>
                <a:spcPct val="100000"/>
              </a:lnSpc>
              <a:spcBef>
                <a:spcPts val="75"/>
              </a:spcBef>
            </a:pPr>
            <a:r>
              <a:rPr sz="1650" baseline="2525" dirty="0">
                <a:latin typeface="Verdana"/>
                <a:cs typeface="Verdana"/>
              </a:rPr>
              <a:t>D</a:t>
            </a:r>
            <a:r>
              <a:rPr sz="1650" baseline="2525" dirty="0">
                <a:latin typeface="Tahoma"/>
                <a:cs typeface="Tahoma"/>
              </a:rPr>
              <a:t>(</a:t>
            </a:r>
            <a:r>
              <a:rPr sz="1650" b="1" i="1" baseline="2525" dirty="0">
                <a:latin typeface="Arial"/>
                <a:cs typeface="Arial"/>
              </a:rPr>
              <a:t>λ</a:t>
            </a:r>
            <a:r>
              <a:rPr sz="1650" baseline="2525" dirty="0">
                <a:latin typeface="Tahoma"/>
                <a:cs typeface="Tahoma"/>
              </a:rPr>
              <a:t>)</a:t>
            </a:r>
            <a:r>
              <a:rPr sz="1650" spc="-44" baseline="2525" dirty="0">
                <a:latin typeface="Tahoma"/>
                <a:cs typeface="Tahoma"/>
              </a:rPr>
              <a:t> </a:t>
            </a:r>
            <a:r>
              <a:rPr sz="1650" baseline="2525" dirty="0">
                <a:latin typeface="Tahoma"/>
                <a:cs typeface="Tahoma"/>
              </a:rPr>
              <a:t>=</a:t>
            </a:r>
            <a:r>
              <a:rPr sz="1650" spc="-44" baseline="2525" dirty="0">
                <a:latin typeface="Tahoma"/>
                <a:cs typeface="Tahoma"/>
              </a:rPr>
              <a:t> </a:t>
            </a:r>
            <a:r>
              <a:rPr sz="1650" baseline="2525" dirty="0">
                <a:latin typeface="Tahoma"/>
                <a:cs typeface="Tahoma"/>
              </a:rPr>
              <a:t>min</a:t>
            </a:r>
            <a:r>
              <a:rPr sz="750" b="1" baseline="-27777" dirty="0">
                <a:latin typeface="Roboto Bk"/>
                <a:cs typeface="Roboto Bk"/>
              </a:rPr>
              <a:t>x</a:t>
            </a:r>
            <a:r>
              <a:rPr sz="750" b="1" spc="-67" baseline="-27777" dirty="0">
                <a:latin typeface="Roboto Bk"/>
                <a:cs typeface="Roboto Bk"/>
              </a:rPr>
              <a:t> </a:t>
            </a:r>
            <a:r>
              <a:rPr sz="1200" baseline="-17361" dirty="0">
                <a:latin typeface="Lucida Sans Unicode"/>
                <a:cs typeface="Lucida Sans Unicode"/>
              </a:rPr>
              <a:t>∈</a:t>
            </a:r>
            <a:r>
              <a:rPr sz="1200" baseline="-17361" dirty="0">
                <a:latin typeface="Arial MT"/>
                <a:cs typeface="Arial MT"/>
              </a:rPr>
              <a:t>R</a:t>
            </a:r>
            <a:r>
              <a:rPr sz="600" i="1" dirty="0">
                <a:latin typeface="Arial"/>
                <a:cs typeface="Arial"/>
              </a:rPr>
              <a:t>d</a:t>
            </a:r>
            <a:r>
              <a:rPr sz="600" i="1" spc="175" dirty="0">
                <a:latin typeface="Arial"/>
                <a:cs typeface="Arial"/>
              </a:rPr>
              <a:t> </a:t>
            </a:r>
            <a:r>
              <a:rPr sz="1650" baseline="2525" dirty="0">
                <a:latin typeface="Verdana"/>
                <a:cs typeface="Verdana"/>
              </a:rPr>
              <a:t>L</a:t>
            </a:r>
            <a:r>
              <a:rPr sz="1650" baseline="2525" dirty="0">
                <a:latin typeface="Tahoma"/>
                <a:cs typeface="Tahoma"/>
              </a:rPr>
              <a:t>(</a:t>
            </a:r>
            <a:r>
              <a:rPr sz="1575" baseline="2645" dirty="0">
                <a:latin typeface="Arial MT"/>
                <a:cs typeface="Arial MT"/>
              </a:rPr>
              <a:t>x</a:t>
            </a:r>
            <a:r>
              <a:rPr sz="1575" spc="-284" baseline="2645" dirty="0">
                <a:latin typeface="Arial MT"/>
                <a:cs typeface="Arial MT"/>
              </a:rPr>
              <a:t> </a:t>
            </a:r>
            <a:r>
              <a:rPr sz="1650" i="1" baseline="2525" dirty="0">
                <a:latin typeface="Calibri"/>
                <a:cs typeface="Calibri"/>
              </a:rPr>
              <a:t>,</a:t>
            </a:r>
            <a:r>
              <a:rPr sz="1650" i="1" spc="-89" baseline="2525" dirty="0">
                <a:latin typeface="Calibri"/>
                <a:cs typeface="Calibri"/>
              </a:rPr>
              <a:t> </a:t>
            </a:r>
            <a:r>
              <a:rPr sz="1650" b="1" i="1" spc="82" baseline="2525" dirty="0">
                <a:latin typeface="Arial"/>
                <a:cs typeface="Arial"/>
              </a:rPr>
              <a:t>λ</a:t>
            </a:r>
            <a:r>
              <a:rPr sz="1650" spc="82" baseline="2525" dirty="0">
                <a:latin typeface="Tahoma"/>
                <a:cs typeface="Tahoma"/>
              </a:rPr>
              <a:t>)</a:t>
            </a:r>
            <a:r>
              <a:rPr sz="1650" spc="52" baseline="2525" dirty="0">
                <a:latin typeface="Tahoma"/>
                <a:cs typeface="Tahoma"/>
              </a:rPr>
              <a:t> </a:t>
            </a:r>
            <a:r>
              <a:rPr sz="1650" baseline="2525" dirty="0">
                <a:latin typeface="Tahoma"/>
                <a:cs typeface="Tahoma"/>
              </a:rPr>
              <a:t>is</a:t>
            </a:r>
            <a:r>
              <a:rPr sz="1650" spc="44" baseline="2525" dirty="0">
                <a:latin typeface="Tahoma"/>
                <a:cs typeface="Tahoma"/>
              </a:rPr>
              <a:t> </a:t>
            </a:r>
            <a:r>
              <a:rPr sz="1650" baseline="2525" dirty="0">
                <a:latin typeface="Tahoma"/>
                <a:cs typeface="Tahoma"/>
              </a:rPr>
              <a:t>an</a:t>
            </a:r>
            <a:r>
              <a:rPr sz="1650" spc="52" baseline="2525" dirty="0">
                <a:latin typeface="Tahoma"/>
                <a:cs typeface="Tahoma"/>
              </a:rPr>
              <a:t> </a:t>
            </a:r>
            <a:r>
              <a:rPr sz="1650" spc="-60" baseline="2525" dirty="0">
                <a:latin typeface="Tahoma"/>
                <a:cs typeface="Tahoma"/>
              </a:rPr>
              <a:t>unconstrained</a:t>
            </a:r>
            <a:r>
              <a:rPr sz="1650" spc="52" baseline="2525" dirty="0">
                <a:latin typeface="Tahoma"/>
                <a:cs typeface="Tahoma"/>
              </a:rPr>
              <a:t> </a:t>
            </a:r>
            <a:r>
              <a:rPr sz="1650" spc="-37" baseline="2525" dirty="0">
                <a:latin typeface="Tahoma"/>
                <a:cs typeface="Tahoma"/>
              </a:rPr>
              <a:t>optimization </a:t>
            </a:r>
            <a:r>
              <a:rPr sz="1100" spc="-50" dirty="0">
                <a:latin typeface="Tahoma"/>
                <a:cs typeface="Tahoma"/>
              </a:rPr>
              <a:t>problem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for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given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value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b="1" i="1" spc="-25" dirty="0">
                <a:latin typeface="Arial"/>
                <a:cs typeface="Arial"/>
              </a:rPr>
              <a:t>λ</a:t>
            </a:r>
            <a:r>
              <a:rPr sz="1100" spc="-2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215265" indent="-177165">
              <a:lnSpc>
                <a:spcPts val="925"/>
              </a:lnSpc>
              <a:spcBef>
                <a:spcPts val="370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  <a:tab pos="2130425" algn="l"/>
              </a:tabLst>
            </a:pPr>
            <a:r>
              <a:rPr sz="1650" baseline="2525" dirty="0">
                <a:latin typeface="Tahoma"/>
                <a:cs typeface="Tahoma"/>
              </a:rPr>
              <a:t>We</a:t>
            </a:r>
            <a:r>
              <a:rPr sz="1650" spc="44" baseline="2525" dirty="0">
                <a:latin typeface="Tahoma"/>
                <a:cs typeface="Tahoma"/>
              </a:rPr>
              <a:t> </a:t>
            </a:r>
            <a:r>
              <a:rPr sz="1650" spc="-97" baseline="2525" dirty="0">
                <a:latin typeface="Tahoma"/>
                <a:cs typeface="Tahoma"/>
              </a:rPr>
              <a:t>observe</a:t>
            </a:r>
            <a:r>
              <a:rPr sz="1650" spc="44" baseline="2525" dirty="0">
                <a:latin typeface="Tahoma"/>
                <a:cs typeface="Tahoma"/>
              </a:rPr>
              <a:t> </a:t>
            </a:r>
            <a:r>
              <a:rPr sz="1650" baseline="2525" dirty="0">
                <a:latin typeface="Tahoma"/>
                <a:cs typeface="Tahoma"/>
              </a:rPr>
              <a:t>that</a:t>
            </a:r>
            <a:r>
              <a:rPr sz="1650" spc="44" baseline="2525" dirty="0">
                <a:latin typeface="Tahoma"/>
                <a:cs typeface="Tahoma"/>
              </a:rPr>
              <a:t> </a:t>
            </a:r>
            <a:r>
              <a:rPr sz="1650" baseline="2525" dirty="0">
                <a:latin typeface="Verdana"/>
                <a:cs typeface="Verdana"/>
              </a:rPr>
              <a:t>D</a:t>
            </a:r>
            <a:r>
              <a:rPr sz="1650" baseline="2525" dirty="0">
                <a:latin typeface="Tahoma"/>
                <a:cs typeface="Tahoma"/>
              </a:rPr>
              <a:t>(</a:t>
            </a:r>
            <a:r>
              <a:rPr sz="1650" b="1" i="1" baseline="2525" dirty="0">
                <a:latin typeface="Arial"/>
                <a:cs typeface="Arial"/>
              </a:rPr>
              <a:t>λ</a:t>
            </a:r>
            <a:r>
              <a:rPr sz="1650" baseline="2525" dirty="0">
                <a:latin typeface="Tahoma"/>
                <a:cs typeface="Tahoma"/>
              </a:rPr>
              <a:t>)</a:t>
            </a:r>
            <a:r>
              <a:rPr sz="1650" spc="-52" baseline="2525" dirty="0">
                <a:latin typeface="Tahoma"/>
                <a:cs typeface="Tahoma"/>
              </a:rPr>
              <a:t> </a:t>
            </a:r>
            <a:r>
              <a:rPr sz="1650" baseline="2525" dirty="0">
                <a:latin typeface="Tahoma"/>
                <a:cs typeface="Tahoma"/>
              </a:rPr>
              <a:t>=</a:t>
            </a:r>
            <a:r>
              <a:rPr sz="1650" spc="-52" baseline="2525" dirty="0">
                <a:latin typeface="Tahoma"/>
                <a:cs typeface="Tahoma"/>
              </a:rPr>
              <a:t> </a:t>
            </a:r>
            <a:r>
              <a:rPr sz="1650" spc="-37" baseline="2525" dirty="0">
                <a:latin typeface="Tahoma"/>
                <a:cs typeface="Tahoma"/>
              </a:rPr>
              <a:t>min</a:t>
            </a:r>
            <a:r>
              <a:rPr sz="1650" baseline="2525" dirty="0">
                <a:latin typeface="Tahoma"/>
                <a:cs typeface="Tahoma"/>
              </a:rPr>
              <a:t>	</a:t>
            </a:r>
            <a:r>
              <a:rPr sz="600" i="1" dirty="0">
                <a:latin typeface="Arial"/>
                <a:cs typeface="Arial"/>
              </a:rPr>
              <a:t>d</a:t>
            </a:r>
            <a:r>
              <a:rPr sz="600" i="1" spc="170" dirty="0">
                <a:latin typeface="Arial"/>
                <a:cs typeface="Arial"/>
              </a:rPr>
              <a:t> </a:t>
            </a:r>
            <a:r>
              <a:rPr sz="1650" baseline="2525" dirty="0">
                <a:latin typeface="Verdana"/>
                <a:cs typeface="Verdana"/>
              </a:rPr>
              <a:t>L</a:t>
            </a:r>
            <a:r>
              <a:rPr sz="1650" baseline="2525" dirty="0">
                <a:latin typeface="Tahoma"/>
                <a:cs typeface="Tahoma"/>
              </a:rPr>
              <a:t>(</a:t>
            </a:r>
            <a:r>
              <a:rPr sz="1575" baseline="2645" dirty="0">
                <a:latin typeface="Arial MT"/>
                <a:cs typeface="Arial MT"/>
              </a:rPr>
              <a:t>x</a:t>
            </a:r>
            <a:r>
              <a:rPr sz="1575" spc="-277" baseline="2645" dirty="0">
                <a:latin typeface="Arial MT"/>
                <a:cs typeface="Arial MT"/>
              </a:rPr>
              <a:t> </a:t>
            </a:r>
            <a:r>
              <a:rPr sz="1650" i="1" baseline="2525" dirty="0">
                <a:latin typeface="Calibri"/>
                <a:cs typeface="Calibri"/>
              </a:rPr>
              <a:t>,</a:t>
            </a:r>
            <a:r>
              <a:rPr sz="1650" i="1" spc="-97" baseline="2525" dirty="0">
                <a:latin typeface="Calibri"/>
                <a:cs typeface="Calibri"/>
              </a:rPr>
              <a:t> </a:t>
            </a:r>
            <a:r>
              <a:rPr sz="1650" b="1" i="1" spc="82" baseline="2525" dirty="0">
                <a:latin typeface="Arial"/>
                <a:cs typeface="Arial"/>
              </a:rPr>
              <a:t>λ</a:t>
            </a:r>
            <a:r>
              <a:rPr sz="1650" spc="82" baseline="2525" dirty="0">
                <a:latin typeface="Tahoma"/>
                <a:cs typeface="Tahoma"/>
              </a:rPr>
              <a:t>)</a:t>
            </a:r>
            <a:r>
              <a:rPr sz="1650" spc="52" baseline="2525" dirty="0">
                <a:latin typeface="Tahoma"/>
                <a:cs typeface="Tahoma"/>
              </a:rPr>
              <a:t> </a:t>
            </a:r>
            <a:r>
              <a:rPr sz="1650" baseline="2525" dirty="0">
                <a:latin typeface="Tahoma"/>
                <a:cs typeface="Tahoma"/>
              </a:rPr>
              <a:t>is</a:t>
            </a:r>
            <a:r>
              <a:rPr sz="1650" spc="44" baseline="2525" dirty="0">
                <a:latin typeface="Tahoma"/>
                <a:cs typeface="Tahoma"/>
              </a:rPr>
              <a:t> </a:t>
            </a:r>
            <a:r>
              <a:rPr sz="1650" baseline="2525" dirty="0">
                <a:latin typeface="Tahoma"/>
                <a:cs typeface="Tahoma"/>
              </a:rPr>
              <a:t>a</a:t>
            </a:r>
            <a:r>
              <a:rPr sz="1650" spc="44" baseline="2525" dirty="0">
                <a:latin typeface="Tahoma"/>
                <a:cs typeface="Tahoma"/>
              </a:rPr>
              <a:t> </a:t>
            </a:r>
            <a:r>
              <a:rPr sz="1650" spc="-60" baseline="2525" dirty="0">
                <a:latin typeface="Tahoma"/>
                <a:cs typeface="Tahoma"/>
              </a:rPr>
              <a:t>point-</a:t>
            </a:r>
            <a:r>
              <a:rPr sz="1650" spc="-30" baseline="2525" dirty="0">
                <a:latin typeface="Tahoma"/>
                <a:cs typeface="Tahoma"/>
              </a:rPr>
              <a:t>wise</a:t>
            </a:r>
            <a:endParaRPr sz="1650" baseline="2525">
              <a:latin typeface="Tahoma"/>
              <a:cs typeface="Tahoma"/>
            </a:endParaRPr>
          </a:p>
          <a:p>
            <a:pPr marL="240665" algn="ctr">
              <a:lnSpc>
                <a:spcPts val="480"/>
              </a:lnSpc>
            </a:pPr>
            <a:r>
              <a:rPr sz="500" b="1" spc="150" dirty="0">
                <a:latin typeface="Roboto Bk"/>
                <a:cs typeface="Roboto Bk"/>
              </a:rPr>
              <a:t>x</a:t>
            </a:r>
            <a:r>
              <a:rPr sz="500" b="1" spc="-50" dirty="0">
                <a:latin typeface="Roboto Bk"/>
                <a:cs typeface="Roboto Bk"/>
              </a:rPr>
              <a:t> </a:t>
            </a:r>
            <a:r>
              <a:rPr sz="800" spc="-25" dirty="0">
                <a:latin typeface="Lucida Sans Unicode"/>
                <a:cs typeface="Lucida Sans Unicode"/>
              </a:rPr>
              <a:t>∈</a:t>
            </a:r>
            <a:r>
              <a:rPr sz="800" spc="-25" dirty="0">
                <a:latin typeface="Arial MT"/>
                <a:cs typeface="Arial MT"/>
              </a:rPr>
              <a:t>R</a:t>
            </a:r>
            <a:endParaRPr sz="800">
              <a:latin typeface="Arial MT"/>
              <a:cs typeface="Arial MT"/>
            </a:endParaRPr>
          </a:p>
          <a:p>
            <a:pPr marL="214629">
              <a:lnSpc>
                <a:spcPts val="1235"/>
              </a:lnSpc>
            </a:pPr>
            <a:r>
              <a:rPr sz="1100" spc="-30" dirty="0">
                <a:latin typeface="Tahoma"/>
                <a:cs typeface="Tahoma"/>
              </a:rPr>
              <a:t>minimum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affine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functions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hence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dirty="0">
                <a:latin typeface="Verdana"/>
                <a:cs typeface="Verdana"/>
              </a:rPr>
              <a:t>D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b="1" i="1" dirty="0">
                <a:latin typeface="Arial"/>
                <a:cs typeface="Arial"/>
              </a:rPr>
              <a:t>λ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concave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even</a:t>
            </a:r>
            <a:endParaRPr sz="1100">
              <a:latin typeface="Tahoma"/>
              <a:cs typeface="Tahoma"/>
            </a:endParaRPr>
          </a:p>
          <a:p>
            <a:pPr marL="214629">
              <a:lnSpc>
                <a:spcPct val="100000"/>
              </a:lnSpc>
              <a:spcBef>
                <a:spcPts val="35"/>
              </a:spcBef>
            </a:pPr>
            <a:r>
              <a:rPr sz="1100" spc="-35" dirty="0">
                <a:latin typeface="Tahoma"/>
                <a:cs typeface="Tahoma"/>
              </a:rPr>
              <a:t>though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7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()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i="1" spc="-75" dirty="0">
                <a:latin typeface="Arial"/>
                <a:cs typeface="Arial"/>
              </a:rPr>
              <a:t>g</a:t>
            </a:r>
            <a:r>
              <a:rPr sz="1100" i="1" spc="-19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()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may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be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nonconvex.</a:t>
            </a:r>
            <a:endParaRPr sz="1100">
              <a:latin typeface="Tahoma"/>
              <a:cs typeface="Tahoma"/>
            </a:endParaRPr>
          </a:p>
          <a:p>
            <a:pPr marL="214629" marR="30480" indent="-177165">
              <a:lnSpc>
                <a:spcPct val="102600"/>
              </a:lnSpc>
              <a:spcBef>
                <a:spcPts val="295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>
                <a:latin typeface="Tahoma"/>
                <a:cs typeface="Tahoma"/>
              </a:rPr>
              <a:t>We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obtained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Lagrangian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formulation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for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constrained </a:t>
            </a:r>
            <a:r>
              <a:rPr sz="1100" spc="-25" dirty="0">
                <a:latin typeface="Tahoma"/>
                <a:cs typeface="Tahoma"/>
              </a:rPr>
              <a:t>optimization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problem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where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constraints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are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inequalities. </a:t>
            </a:r>
            <a:r>
              <a:rPr sz="1100" dirty="0">
                <a:latin typeface="Tahoma"/>
                <a:cs typeface="Tahoma"/>
              </a:rPr>
              <a:t>What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happens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when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some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constraints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are</a:t>
            </a:r>
            <a:r>
              <a:rPr sz="1100" spc="-10" dirty="0">
                <a:latin typeface="Tahoma"/>
                <a:cs typeface="Tahoma"/>
              </a:rPr>
              <a:t> equalities?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Modeling</a:t>
            </a:r>
            <a:r>
              <a:rPr spc="-60" dirty="0"/>
              <a:t> </a:t>
            </a:r>
            <a:r>
              <a:rPr spc="-35" dirty="0"/>
              <a:t>equality</a:t>
            </a:r>
            <a:r>
              <a:rPr spc="-60" dirty="0"/>
              <a:t> </a:t>
            </a:r>
            <a:r>
              <a:rPr spc="-30" dirty="0"/>
              <a:t>constraints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6557" y="968030"/>
            <a:ext cx="3901440" cy="151066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40029" marR="90170" indent="-17716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40029" algn="l"/>
              </a:tabLst>
            </a:pPr>
            <a:r>
              <a:rPr sz="1100" spc="-45" dirty="0">
                <a:latin typeface="Tahoma"/>
                <a:cs typeface="Tahoma"/>
              </a:rPr>
              <a:t>Suppose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problem</a:t>
            </a:r>
            <a:r>
              <a:rPr sz="1100" dirty="0">
                <a:latin typeface="Tahoma"/>
                <a:cs typeface="Tahoma"/>
              </a:rPr>
              <a:t> is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min</a:t>
            </a:r>
            <a:r>
              <a:rPr sz="750" b="1" baseline="-16666" dirty="0">
                <a:latin typeface="Roboto Bk"/>
                <a:cs typeface="Roboto Bk"/>
              </a:rPr>
              <a:t>x</a:t>
            </a:r>
            <a:r>
              <a:rPr sz="750" b="1" spc="247" baseline="-16666" dirty="0">
                <a:latin typeface="Roboto Bk"/>
                <a:cs typeface="Roboto Bk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7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100" dirty="0">
                <a:latin typeface="Tahoma"/>
                <a:cs typeface="Tahoma"/>
              </a:rPr>
              <a:t>) </a:t>
            </a:r>
            <a:r>
              <a:rPr sz="1100" spc="-35" dirty="0">
                <a:latin typeface="Tahoma"/>
                <a:cs typeface="Tahoma"/>
              </a:rPr>
              <a:t>subject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 </a:t>
            </a:r>
            <a:r>
              <a:rPr sz="1100" i="1" spc="-30" dirty="0">
                <a:latin typeface="Arial"/>
                <a:cs typeface="Arial"/>
              </a:rPr>
              <a:t>g</a:t>
            </a:r>
            <a:r>
              <a:rPr sz="1200" i="1" spc="-44" baseline="-10416" dirty="0">
                <a:latin typeface="Arial"/>
                <a:cs typeface="Arial"/>
              </a:rPr>
              <a:t>i</a:t>
            </a:r>
            <a:r>
              <a:rPr sz="1200" i="1" spc="-142" baseline="-10416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≤</a:t>
            </a:r>
            <a:r>
              <a:rPr sz="1100" spc="-6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Tahoma"/>
                <a:cs typeface="Tahoma"/>
              </a:rPr>
              <a:t>0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for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all </a:t>
            </a:r>
            <a:r>
              <a:rPr sz="1100" spc="-60" dirty="0">
                <a:latin typeface="Tahoma"/>
                <a:cs typeface="Tahoma"/>
              </a:rPr>
              <a:t>1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≤</a:t>
            </a:r>
            <a:r>
              <a:rPr sz="1100" spc="-85" dirty="0">
                <a:latin typeface="Lucida Sans Unicode"/>
                <a:cs typeface="Lucida Sans Unicode"/>
              </a:rPr>
              <a:t> </a:t>
            </a:r>
            <a:r>
              <a:rPr sz="1100" i="1" dirty="0">
                <a:latin typeface="Arial"/>
                <a:cs typeface="Arial"/>
              </a:rPr>
              <a:t>i</a:t>
            </a:r>
            <a:r>
              <a:rPr sz="1100" i="1" spc="85" dirty="0">
                <a:latin typeface="Arial"/>
                <a:cs typeface="Arial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≤</a:t>
            </a:r>
            <a:r>
              <a:rPr sz="1100" spc="-60" dirty="0">
                <a:latin typeface="Lucida Sans Unicode"/>
                <a:cs typeface="Lucida Sans Unicode"/>
              </a:rPr>
              <a:t> </a:t>
            </a:r>
            <a:r>
              <a:rPr sz="1100" i="1" dirty="0">
                <a:latin typeface="Arial"/>
                <a:cs typeface="Arial"/>
              </a:rPr>
              <a:t>m</a:t>
            </a:r>
            <a:r>
              <a:rPr sz="1100" i="1" spc="65" dirty="0">
                <a:latin typeface="Arial"/>
                <a:cs typeface="Arial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Arial"/>
                <a:cs typeface="Arial"/>
              </a:rPr>
              <a:t>h</a:t>
            </a:r>
            <a:r>
              <a:rPr sz="1200" i="1" spc="-15" baseline="-10416" dirty="0">
                <a:latin typeface="Arial"/>
                <a:cs typeface="Arial"/>
              </a:rPr>
              <a:t>j</a:t>
            </a:r>
            <a:r>
              <a:rPr sz="1200" i="1" spc="-150" baseline="-10416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0 </a:t>
            </a:r>
            <a:r>
              <a:rPr sz="1100" spc="-20" dirty="0">
                <a:latin typeface="Tahoma"/>
                <a:cs typeface="Tahoma"/>
              </a:rPr>
              <a:t>for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1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≤</a:t>
            </a:r>
            <a:r>
              <a:rPr sz="1100" spc="-60" dirty="0">
                <a:latin typeface="Lucida Sans Unicode"/>
                <a:cs typeface="Lucida Sans Unicode"/>
              </a:rPr>
              <a:t> </a:t>
            </a:r>
            <a:r>
              <a:rPr sz="1100" i="1" dirty="0">
                <a:latin typeface="Arial"/>
                <a:cs typeface="Arial"/>
              </a:rPr>
              <a:t>j</a:t>
            </a:r>
            <a:r>
              <a:rPr sz="1100" i="1" spc="80" dirty="0">
                <a:latin typeface="Arial"/>
                <a:cs typeface="Arial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≤</a:t>
            </a:r>
            <a:r>
              <a:rPr sz="1100" spc="-55" dirty="0">
                <a:latin typeface="Lucida Sans Unicode"/>
                <a:cs typeface="Lucida Sans Unicode"/>
              </a:rPr>
              <a:t> </a:t>
            </a:r>
            <a:r>
              <a:rPr sz="1100" i="1" spc="-25" dirty="0">
                <a:latin typeface="Arial"/>
                <a:cs typeface="Arial"/>
              </a:rPr>
              <a:t>n</a:t>
            </a:r>
            <a:r>
              <a:rPr sz="1100" spc="-2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240029" marR="57023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40029" algn="l"/>
              </a:tabLst>
            </a:pPr>
            <a:r>
              <a:rPr sz="1100" dirty="0">
                <a:latin typeface="Tahoma"/>
                <a:cs typeface="Tahoma"/>
              </a:rPr>
              <a:t>We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model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equality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constraint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Arial"/>
                <a:cs typeface="Arial"/>
              </a:rPr>
              <a:t>h</a:t>
            </a:r>
            <a:r>
              <a:rPr sz="1200" i="1" spc="-15" baseline="-10416" dirty="0">
                <a:latin typeface="Arial"/>
                <a:cs typeface="Arial"/>
              </a:rPr>
              <a:t>j</a:t>
            </a:r>
            <a:r>
              <a:rPr sz="1200" i="1" spc="-150" baseline="-10416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0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with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two </a:t>
            </a:r>
            <a:r>
              <a:rPr sz="1100" spc="-30" dirty="0">
                <a:latin typeface="Tahoma"/>
                <a:cs typeface="Tahoma"/>
              </a:rPr>
              <a:t>inequality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constraints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Arial"/>
                <a:cs typeface="Arial"/>
              </a:rPr>
              <a:t>h</a:t>
            </a:r>
            <a:r>
              <a:rPr sz="1200" i="1" spc="-15" baseline="-10416" dirty="0">
                <a:latin typeface="Arial"/>
                <a:cs typeface="Arial"/>
              </a:rPr>
              <a:t>j</a:t>
            </a:r>
            <a:r>
              <a:rPr sz="1200" i="1" spc="-150" baseline="-10416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≥</a:t>
            </a:r>
            <a:r>
              <a:rPr sz="1100" spc="-4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Tahoma"/>
                <a:cs typeface="Tahoma"/>
              </a:rPr>
              <a:t>0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Arial"/>
                <a:cs typeface="Arial"/>
              </a:rPr>
              <a:t>h</a:t>
            </a:r>
            <a:r>
              <a:rPr sz="1200" i="1" spc="-15" baseline="-10416" dirty="0">
                <a:latin typeface="Arial"/>
                <a:cs typeface="Arial"/>
              </a:rPr>
              <a:t>j</a:t>
            </a:r>
            <a:r>
              <a:rPr sz="1200" i="1" spc="-150" baseline="-10416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≤</a:t>
            </a:r>
            <a:r>
              <a:rPr sz="1100" spc="-45" dirty="0">
                <a:latin typeface="Lucida Sans Unicode"/>
                <a:cs typeface="Lucida Sans Unicode"/>
              </a:rPr>
              <a:t> </a:t>
            </a:r>
            <a:r>
              <a:rPr sz="1100" spc="-25" dirty="0">
                <a:latin typeface="Tahoma"/>
                <a:cs typeface="Tahoma"/>
              </a:rPr>
              <a:t>0.</a:t>
            </a:r>
            <a:endParaRPr sz="1100">
              <a:latin typeface="Tahoma"/>
              <a:cs typeface="Tahoma"/>
            </a:endParaRPr>
          </a:p>
          <a:p>
            <a:pPr marL="240029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Font typeface="Lucida Sans Unicode"/>
              <a:buChar char="►"/>
              <a:tabLst>
                <a:tab pos="240029" algn="l"/>
              </a:tabLst>
            </a:pPr>
            <a:r>
              <a:rPr sz="1100" dirty="0">
                <a:latin typeface="Tahoma"/>
                <a:cs typeface="Tahoma"/>
              </a:rPr>
              <a:t>The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resulting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Lagrange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multipliers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are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then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unconstrained.</a:t>
            </a:r>
            <a:endParaRPr sz="1100">
              <a:latin typeface="Tahoma"/>
              <a:cs typeface="Tahoma"/>
            </a:endParaRPr>
          </a:p>
          <a:p>
            <a:pPr marL="240029" marR="4318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40029" algn="l"/>
              </a:tabLst>
            </a:pPr>
            <a:r>
              <a:rPr sz="1100" dirty="0">
                <a:latin typeface="Tahoma"/>
                <a:cs typeface="Tahoma"/>
              </a:rPr>
              <a:t>The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Lagrange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multipliers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for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the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original inequality constraints </a:t>
            </a:r>
            <a:r>
              <a:rPr sz="1100" spc="-60" dirty="0">
                <a:latin typeface="Tahoma"/>
                <a:cs typeface="Tahoma"/>
              </a:rPr>
              <a:t>are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non-</a:t>
            </a:r>
            <a:r>
              <a:rPr sz="1100" spc="-40" dirty="0">
                <a:latin typeface="Tahoma"/>
                <a:cs typeface="Tahoma"/>
              </a:rPr>
              <a:t>negative</a:t>
            </a:r>
            <a:r>
              <a:rPr sz="1100" spc="-25" dirty="0">
                <a:latin typeface="Tahoma"/>
                <a:cs typeface="Tahoma"/>
              </a:rPr>
              <a:t> while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those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corresponding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equality </a:t>
            </a:r>
            <a:r>
              <a:rPr sz="1100" spc="-30" dirty="0">
                <a:latin typeface="Tahoma"/>
                <a:cs typeface="Tahoma"/>
              </a:rPr>
              <a:t>constraints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are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unconstrained.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5" dirty="0"/>
              <a:t>Convex</a:t>
            </a:r>
            <a:r>
              <a:rPr spc="-15" dirty="0"/>
              <a:t> </a:t>
            </a:r>
            <a:r>
              <a:rPr spc="-20" dirty="0"/>
              <a:t>optimization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957" y="899196"/>
            <a:ext cx="3865245" cy="168275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14629" marR="185420" indent="-177165">
              <a:lnSpc>
                <a:spcPct val="102699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>
                <a:latin typeface="Tahoma"/>
                <a:cs typeface="Tahoma"/>
              </a:rPr>
              <a:t>We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are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interested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class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optimization </a:t>
            </a:r>
            <a:r>
              <a:rPr sz="1100" spc="-50" dirty="0">
                <a:latin typeface="Tahoma"/>
                <a:cs typeface="Tahoma"/>
              </a:rPr>
              <a:t>problems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where </a:t>
            </a:r>
            <a:r>
              <a:rPr sz="1100" spc="-95" dirty="0">
                <a:latin typeface="Tahoma"/>
                <a:cs typeface="Tahoma"/>
              </a:rPr>
              <a:t>we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can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guarantee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global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optimality.</a:t>
            </a:r>
            <a:endParaRPr sz="1100">
              <a:latin typeface="Tahoma"/>
              <a:cs typeface="Tahoma"/>
            </a:endParaRPr>
          </a:p>
          <a:p>
            <a:pPr marL="214629" marR="31115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30" dirty="0">
                <a:latin typeface="Tahoma"/>
                <a:cs typeface="Tahoma"/>
              </a:rPr>
              <a:t>When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7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(),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objective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function,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convex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function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and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i="1" spc="-75" dirty="0">
                <a:latin typeface="Arial"/>
                <a:cs typeface="Arial"/>
              </a:rPr>
              <a:t>g</a:t>
            </a:r>
            <a:r>
              <a:rPr sz="1100" i="1" spc="-190" dirty="0">
                <a:latin typeface="Arial"/>
                <a:cs typeface="Arial"/>
              </a:rPr>
              <a:t> </a:t>
            </a:r>
            <a:r>
              <a:rPr sz="1100" spc="-25" dirty="0">
                <a:latin typeface="Tahoma"/>
                <a:cs typeface="Tahoma"/>
              </a:rPr>
              <a:t>()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h</a:t>
            </a:r>
            <a:r>
              <a:rPr sz="1100" dirty="0">
                <a:latin typeface="Tahoma"/>
                <a:cs typeface="Tahoma"/>
              </a:rPr>
              <a:t>()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are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convex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functions,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90" dirty="0">
                <a:latin typeface="Tahoma"/>
                <a:cs typeface="Tahoma"/>
              </a:rPr>
              <a:t>we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convex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optimization problem.</a:t>
            </a:r>
            <a:endParaRPr sz="1100">
              <a:latin typeface="Tahoma"/>
              <a:cs typeface="Tahoma"/>
            </a:endParaRPr>
          </a:p>
          <a:p>
            <a:pPr marL="214629" marR="30480" indent="-177165" algn="just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60" dirty="0">
                <a:latin typeface="Tahoma"/>
                <a:cs typeface="Tahoma"/>
              </a:rPr>
              <a:t>In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this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setting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we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-30" dirty="0">
                <a:latin typeface="Tahoma"/>
                <a:cs typeface="Tahoma"/>
              </a:rPr>
              <a:t> strong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duality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-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optimal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solution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of </a:t>
            </a:r>
            <a:r>
              <a:rPr sz="1100" spc="-20" dirty="0">
                <a:latin typeface="Tahoma"/>
                <a:cs typeface="Tahoma"/>
              </a:rPr>
              <a:t>the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primal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problem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equal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optimal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solution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the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dual </a:t>
            </a:r>
            <a:r>
              <a:rPr sz="1100" spc="-10" dirty="0">
                <a:latin typeface="Tahoma"/>
                <a:cs typeface="Tahoma"/>
              </a:rPr>
              <a:t>problem.</a:t>
            </a:r>
            <a:endParaRPr sz="1100">
              <a:latin typeface="Tahoma"/>
              <a:cs typeface="Tahoma"/>
            </a:endParaRPr>
          </a:p>
          <a:p>
            <a:pPr marL="215265" indent="-177165" algn="just">
              <a:lnSpc>
                <a:spcPct val="100000"/>
              </a:lnSpc>
              <a:spcBef>
                <a:spcPts val="330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dirty="0">
                <a:latin typeface="Tahoma"/>
                <a:cs typeface="Tahoma"/>
              </a:rPr>
              <a:t>What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convex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function?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72527"/>
            <a:ext cx="12268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5" dirty="0"/>
              <a:t>Convex</a:t>
            </a:r>
            <a:r>
              <a:rPr spc="-15" dirty="0"/>
              <a:t> </a:t>
            </a:r>
            <a:r>
              <a:rPr spc="-20" dirty="0"/>
              <a:t>function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1157" y="732509"/>
            <a:ext cx="3954779" cy="20643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65430" marR="373380" indent="-17716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65430" algn="l"/>
              </a:tabLst>
            </a:pPr>
            <a:r>
              <a:rPr sz="1100" dirty="0">
                <a:latin typeface="Tahoma"/>
                <a:cs typeface="Tahoma"/>
              </a:rPr>
              <a:t>First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90" dirty="0">
                <a:latin typeface="Tahoma"/>
                <a:cs typeface="Tahoma"/>
              </a:rPr>
              <a:t>we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need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know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what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convex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set.</a:t>
            </a:r>
            <a:r>
              <a:rPr sz="1100" spc="75" dirty="0">
                <a:latin typeface="Tahoma"/>
                <a:cs typeface="Tahoma"/>
              </a:rPr>
              <a:t> </a:t>
            </a:r>
            <a:r>
              <a:rPr sz="1100" spc="55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set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C</a:t>
            </a:r>
            <a:r>
              <a:rPr sz="1100" i="1" spc="114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 </a:t>
            </a:r>
            <a:r>
              <a:rPr sz="1100" spc="-55" dirty="0">
                <a:latin typeface="Tahoma"/>
                <a:cs typeface="Tahoma"/>
              </a:rPr>
              <a:t>convex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set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if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for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any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y</a:t>
            </a:r>
            <a:r>
              <a:rPr sz="1100" i="1" spc="85" dirty="0">
                <a:latin typeface="Arial"/>
                <a:cs typeface="Arial"/>
              </a:rPr>
              <a:t> </a:t>
            </a:r>
            <a:r>
              <a:rPr sz="1100" spc="-155" dirty="0">
                <a:latin typeface="Lucida Sans Unicode"/>
                <a:cs typeface="Lucida Sans Unicode"/>
              </a:rPr>
              <a:t>∈</a:t>
            </a:r>
            <a:r>
              <a:rPr sz="1100" spc="-45" dirty="0">
                <a:latin typeface="Lucida Sans Unicode"/>
                <a:cs typeface="Lucida Sans Unicode"/>
              </a:rPr>
              <a:t> </a:t>
            </a:r>
            <a:r>
              <a:rPr sz="1100" i="1" spc="-110" dirty="0">
                <a:latin typeface="Arial"/>
                <a:cs typeface="Arial"/>
              </a:rPr>
              <a:t>C</a:t>
            </a:r>
            <a:r>
              <a:rPr sz="1100" i="1" spc="-17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,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i="1" spc="-20" dirty="0">
                <a:latin typeface="Calibri"/>
                <a:cs typeface="Calibri"/>
              </a:rPr>
              <a:t>θ</a:t>
            </a:r>
            <a:r>
              <a:rPr sz="1100" i="1" spc="-20" dirty="0">
                <a:latin typeface="Arial"/>
                <a:cs typeface="Arial"/>
              </a:rPr>
              <a:t>x</a:t>
            </a:r>
            <a:r>
              <a:rPr sz="1100" i="1" spc="1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(1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spc="-35" dirty="0">
                <a:latin typeface="Lucida Sans Unicode"/>
                <a:cs typeface="Lucida Sans Unicode"/>
              </a:rPr>
              <a:t>−</a:t>
            </a:r>
            <a:r>
              <a:rPr sz="1100" spc="-105" dirty="0">
                <a:latin typeface="Lucida Sans Unicode"/>
                <a:cs typeface="Lucida Sans Unicode"/>
              </a:rPr>
              <a:t> </a:t>
            </a:r>
            <a:r>
              <a:rPr sz="1100" i="1" dirty="0">
                <a:latin typeface="Calibri"/>
                <a:cs typeface="Calibri"/>
              </a:rPr>
              <a:t>θ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i="1" dirty="0">
                <a:latin typeface="Arial"/>
                <a:cs typeface="Arial"/>
              </a:rPr>
              <a:t>y</a:t>
            </a:r>
            <a:r>
              <a:rPr sz="1100" i="1" spc="85" dirty="0">
                <a:latin typeface="Arial"/>
                <a:cs typeface="Arial"/>
              </a:rPr>
              <a:t> </a:t>
            </a:r>
            <a:r>
              <a:rPr sz="1100" spc="-155" dirty="0">
                <a:latin typeface="Lucida Sans Unicode"/>
                <a:cs typeface="Lucida Sans Unicode"/>
              </a:rPr>
              <a:t>∈</a:t>
            </a:r>
            <a:r>
              <a:rPr sz="1100" spc="-45" dirty="0">
                <a:latin typeface="Lucida Sans Unicode"/>
                <a:cs typeface="Lucida Sans Unicode"/>
              </a:rPr>
              <a:t> </a:t>
            </a:r>
            <a:r>
              <a:rPr sz="1100" i="1" spc="-110" dirty="0">
                <a:latin typeface="Arial"/>
                <a:cs typeface="Arial"/>
              </a:rPr>
              <a:t>C</a:t>
            </a:r>
            <a:r>
              <a:rPr sz="1100" i="1" spc="-175" dirty="0">
                <a:latin typeface="Arial"/>
                <a:cs typeface="Arial"/>
              </a:rPr>
              <a:t> </a:t>
            </a:r>
            <a:r>
              <a:rPr sz="1100" spc="-50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265430" marR="8128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65430" algn="l"/>
              </a:tabLst>
            </a:pPr>
            <a:r>
              <a:rPr sz="1100" spc="-10" dirty="0">
                <a:latin typeface="Tahoma"/>
                <a:cs typeface="Tahoma"/>
              </a:rPr>
              <a:t>For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any</a:t>
            </a:r>
            <a:r>
              <a:rPr sz="1100" spc="-40" dirty="0">
                <a:latin typeface="Tahoma"/>
                <a:cs typeface="Tahoma"/>
              </a:rPr>
              <a:t> two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points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lying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convex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set,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line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joining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them </a:t>
            </a:r>
            <a:r>
              <a:rPr sz="1100" spc="-20" dirty="0">
                <a:latin typeface="Tahoma"/>
                <a:cs typeface="Tahoma"/>
              </a:rPr>
              <a:t>lies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entirely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convex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set.</a:t>
            </a:r>
            <a:endParaRPr sz="1100">
              <a:latin typeface="Tahoma"/>
              <a:cs typeface="Tahoma"/>
            </a:endParaRPr>
          </a:p>
          <a:p>
            <a:pPr marL="265430" marR="21844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65430" algn="l"/>
              </a:tabLst>
            </a:pPr>
            <a:r>
              <a:rPr sz="1100" dirty="0">
                <a:latin typeface="Tahoma"/>
                <a:cs typeface="Tahoma"/>
              </a:rPr>
              <a:t>Let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function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180" dirty="0">
                <a:latin typeface="Arial"/>
                <a:cs typeface="Arial"/>
              </a:rPr>
              <a:t> </a:t>
            </a:r>
            <a:r>
              <a:rPr sz="1100" spc="-90" dirty="0">
                <a:latin typeface="Tahoma"/>
                <a:cs typeface="Tahoma"/>
              </a:rPr>
              <a:t>: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Arial MT"/>
                <a:cs typeface="Arial MT"/>
              </a:rPr>
              <a:t>R</a:t>
            </a:r>
            <a:r>
              <a:rPr sz="1200" i="1" baseline="27777" dirty="0">
                <a:latin typeface="Arial"/>
                <a:cs typeface="Arial"/>
              </a:rPr>
              <a:t>d</a:t>
            </a:r>
            <a:r>
              <a:rPr sz="1200" i="1" spc="254" baseline="27777" dirty="0">
                <a:latin typeface="Arial"/>
                <a:cs typeface="Arial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→</a:t>
            </a:r>
            <a:r>
              <a:rPr sz="1100" spc="-70" dirty="0">
                <a:latin typeface="Lucida Sans Unicode"/>
                <a:cs typeface="Lucida Sans Unicode"/>
              </a:rPr>
              <a:t> </a:t>
            </a:r>
            <a:r>
              <a:rPr sz="1100" i="1" dirty="0">
                <a:latin typeface="Arial"/>
                <a:cs typeface="Arial"/>
              </a:rPr>
              <a:t>R</a:t>
            </a:r>
            <a:r>
              <a:rPr sz="1100" i="1" spc="105" dirty="0">
                <a:latin typeface="Arial"/>
                <a:cs typeface="Arial"/>
              </a:rPr>
              <a:t> </a:t>
            </a:r>
            <a:r>
              <a:rPr sz="1100" spc="-10" dirty="0">
                <a:latin typeface="Tahoma"/>
                <a:cs typeface="Tahoma"/>
              </a:rPr>
              <a:t>be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function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whose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domain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 </a:t>
            </a:r>
            <a:r>
              <a:rPr sz="1100" spc="-55" dirty="0">
                <a:latin typeface="Tahoma"/>
                <a:cs typeface="Tahoma"/>
              </a:rPr>
              <a:t>convex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set </a:t>
            </a:r>
            <a:r>
              <a:rPr sz="1100" i="1" spc="-110" dirty="0">
                <a:latin typeface="Arial"/>
                <a:cs typeface="Arial"/>
              </a:rPr>
              <a:t>C</a:t>
            </a:r>
            <a:r>
              <a:rPr sz="1100" i="1" spc="-175" dirty="0">
                <a:latin typeface="Arial"/>
                <a:cs typeface="Arial"/>
              </a:rPr>
              <a:t> </a:t>
            </a:r>
            <a:r>
              <a:rPr sz="1100" spc="-50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265430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Font typeface="Lucida Sans Unicode"/>
              <a:buChar char="►"/>
              <a:tabLst>
                <a:tab pos="265430" algn="l"/>
              </a:tabLst>
            </a:pPr>
            <a:r>
              <a:rPr sz="1100" dirty="0">
                <a:latin typeface="Tahoma"/>
                <a:cs typeface="Tahoma"/>
              </a:rPr>
              <a:t>The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function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convex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function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if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for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any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050" spc="-190" dirty="0">
                <a:latin typeface="Arial MT"/>
                <a:cs typeface="Arial MT"/>
              </a:rPr>
              <a:t> 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050" dirty="0">
                <a:latin typeface="Arial MT"/>
                <a:cs typeface="Arial MT"/>
              </a:rPr>
              <a:t>y</a:t>
            </a:r>
            <a:r>
              <a:rPr sz="1050" spc="100" dirty="0">
                <a:latin typeface="Arial MT"/>
                <a:cs typeface="Arial MT"/>
              </a:rPr>
              <a:t> </a:t>
            </a:r>
            <a:r>
              <a:rPr sz="1100" spc="-155" dirty="0">
                <a:latin typeface="Lucida Sans Unicode"/>
                <a:cs typeface="Lucida Sans Unicode"/>
              </a:rPr>
              <a:t>∈</a:t>
            </a:r>
            <a:r>
              <a:rPr sz="1100" spc="-45" dirty="0">
                <a:latin typeface="Lucida Sans Unicode"/>
                <a:cs typeface="Lucida Sans Unicode"/>
              </a:rPr>
              <a:t> </a:t>
            </a:r>
            <a:r>
              <a:rPr sz="1100" i="1" spc="-110" dirty="0">
                <a:latin typeface="Arial"/>
                <a:cs typeface="Arial"/>
              </a:rPr>
              <a:t>C</a:t>
            </a:r>
            <a:r>
              <a:rPr sz="1100" i="1" spc="-175" dirty="0">
                <a:latin typeface="Arial"/>
                <a:cs typeface="Arial"/>
              </a:rPr>
              <a:t> </a:t>
            </a:r>
            <a:r>
              <a:rPr sz="1100" spc="-50" dirty="0">
                <a:latin typeface="Tahoma"/>
                <a:cs typeface="Tahoma"/>
              </a:rPr>
              <a:t>,</a:t>
            </a:r>
            <a:endParaRPr sz="1100">
              <a:latin typeface="Tahoma"/>
              <a:cs typeface="Tahoma"/>
            </a:endParaRPr>
          </a:p>
          <a:p>
            <a:pPr marL="265430">
              <a:lnSpc>
                <a:spcPct val="100000"/>
              </a:lnSpc>
              <a:spcBef>
                <a:spcPts val="35"/>
              </a:spcBef>
            </a:pP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5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Calibri"/>
                <a:cs typeface="Calibri"/>
              </a:rPr>
              <a:t>θ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050" spc="70" dirty="0">
                <a:latin typeface="Arial MT"/>
                <a:cs typeface="Arial MT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(1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Lucida Sans Unicode"/>
                <a:cs typeface="Lucida Sans Unicode"/>
              </a:rPr>
              <a:t>−</a:t>
            </a:r>
            <a:r>
              <a:rPr sz="1100" spc="-90" dirty="0">
                <a:latin typeface="Lucida Sans Unicode"/>
                <a:cs typeface="Lucida Sans Unicode"/>
              </a:rPr>
              <a:t> </a:t>
            </a:r>
            <a:r>
              <a:rPr sz="1100" i="1" dirty="0">
                <a:latin typeface="Calibri"/>
                <a:cs typeface="Calibri"/>
              </a:rPr>
              <a:t>θ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050" dirty="0">
                <a:latin typeface="Arial MT"/>
                <a:cs typeface="Arial MT"/>
              </a:rPr>
              <a:t>y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≤</a:t>
            </a:r>
            <a:r>
              <a:rPr sz="1100" spc="-25" dirty="0">
                <a:latin typeface="Lucida Sans Unicode"/>
                <a:cs typeface="Lucida Sans Unicode"/>
              </a:rPr>
              <a:t> </a:t>
            </a:r>
            <a:r>
              <a:rPr sz="1100" i="1" spc="-25" dirty="0">
                <a:latin typeface="Calibri"/>
                <a:cs typeface="Calibri"/>
              </a:rPr>
              <a:t>θ</a:t>
            </a:r>
            <a:r>
              <a:rPr sz="1100" i="1" spc="-25" dirty="0">
                <a:latin typeface="Arial"/>
                <a:cs typeface="Arial"/>
              </a:rPr>
              <a:t>f</a:t>
            </a:r>
            <a:r>
              <a:rPr sz="1100" i="1" spc="-5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(1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Lucida Sans Unicode"/>
                <a:cs typeface="Lucida Sans Unicode"/>
              </a:rPr>
              <a:t>−</a:t>
            </a:r>
            <a:r>
              <a:rPr sz="1100" spc="-90" dirty="0">
                <a:latin typeface="Lucida Sans Unicode"/>
                <a:cs typeface="Lucida Sans Unicode"/>
              </a:rPr>
              <a:t> </a:t>
            </a:r>
            <a:r>
              <a:rPr sz="1100" i="1" spc="-20" dirty="0">
                <a:latin typeface="Calibri"/>
                <a:cs typeface="Calibri"/>
              </a:rPr>
              <a:t>θ</a:t>
            </a:r>
            <a:r>
              <a:rPr sz="1100" spc="-20" dirty="0">
                <a:latin typeface="Tahoma"/>
                <a:cs typeface="Tahoma"/>
              </a:rPr>
              <a:t>)</a:t>
            </a:r>
            <a:r>
              <a:rPr sz="1100" i="1" spc="-20" dirty="0">
                <a:latin typeface="Arial"/>
                <a:cs typeface="Arial"/>
              </a:rPr>
              <a:t>f</a:t>
            </a:r>
            <a:r>
              <a:rPr sz="1100" i="1" spc="-55" dirty="0">
                <a:latin typeface="Arial"/>
                <a:cs typeface="Arial"/>
              </a:rPr>
              <a:t> </a:t>
            </a:r>
            <a:r>
              <a:rPr sz="1100" spc="-25" dirty="0">
                <a:latin typeface="Tahoma"/>
                <a:cs typeface="Tahoma"/>
              </a:rPr>
              <a:t>(</a:t>
            </a:r>
            <a:r>
              <a:rPr sz="1050" spc="-25" dirty="0">
                <a:latin typeface="Arial MT"/>
                <a:cs typeface="Arial MT"/>
              </a:rPr>
              <a:t>y</a:t>
            </a:r>
            <a:r>
              <a:rPr sz="1100" spc="-2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265430" marR="341630" indent="-177165">
              <a:lnSpc>
                <a:spcPct val="102699"/>
              </a:lnSpc>
              <a:spcBef>
                <a:spcPts val="295"/>
              </a:spcBef>
              <a:buClr>
                <a:srgbClr val="3333B2"/>
              </a:buClr>
              <a:buFont typeface="Lucida Sans Unicode"/>
              <a:buChar char="►"/>
              <a:tabLst>
                <a:tab pos="265430" algn="l"/>
              </a:tabLst>
            </a:pPr>
            <a:r>
              <a:rPr sz="1100" spc="-20" dirty="0">
                <a:latin typeface="Tahoma"/>
                <a:cs typeface="Tahoma"/>
              </a:rPr>
              <a:t>Another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way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looking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at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convex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function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the </a:t>
            </a:r>
            <a:r>
              <a:rPr sz="1100" spc="-30" dirty="0">
                <a:latin typeface="Tahoma"/>
                <a:cs typeface="Tahoma"/>
              </a:rPr>
              <a:t>gradient:</a:t>
            </a:r>
            <a:r>
              <a:rPr sz="1100" spc="8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for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any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two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points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050" spc="125" dirty="0">
                <a:latin typeface="Arial MT"/>
                <a:cs typeface="Arial MT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050" dirty="0">
                <a:latin typeface="Arial MT"/>
                <a:cs typeface="Arial MT"/>
              </a:rPr>
              <a:t>y</a:t>
            </a:r>
            <a:r>
              <a:rPr sz="1100" dirty="0">
                <a:latin typeface="Tahoma"/>
                <a:cs typeface="Tahoma"/>
              </a:rPr>
              <a:t>,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90" dirty="0">
                <a:latin typeface="Tahoma"/>
                <a:cs typeface="Tahoma"/>
              </a:rPr>
              <a:t>we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have</a:t>
            </a:r>
            <a:endParaRPr sz="1100">
              <a:latin typeface="Tahoma"/>
              <a:cs typeface="Tahoma"/>
            </a:endParaRPr>
          </a:p>
          <a:p>
            <a:pPr marL="265430">
              <a:lnSpc>
                <a:spcPct val="100000"/>
              </a:lnSpc>
              <a:spcBef>
                <a:spcPts val="35"/>
              </a:spcBef>
            </a:pP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2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y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≥</a:t>
            </a:r>
            <a:r>
              <a:rPr sz="1100" spc="20" dirty="0">
                <a:latin typeface="Lucida Sans Unicode"/>
                <a:cs typeface="Lucida Sans Unicode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2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∇</a:t>
            </a:r>
            <a:r>
              <a:rPr sz="750" b="1" baseline="-16666" dirty="0">
                <a:latin typeface="Roboto Bk"/>
                <a:cs typeface="Roboto Bk"/>
              </a:rPr>
              <a:t>x</a:t>
            </a:r>
            <a:r>
              <a:rPr sz="750" b="1" spc="37" baseline="-16666" dirty="0">
                <a:latin typeface="Roboto Bk"/>
                <a:cs typeface="Roboto Bk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2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100" dirty="0">
                <a:latin typeface="Tahoma"/>
                <a:cs typeface="Tahoma"/>
              </a:rPr>
              <a:t>)(</a:t>
            </a:r>
            <a:r>
              <a:rPr sz="1050" dirty="0">
                <a:latin typeface="Arial MT"/>
                <a:cs typeface="Arial MT"/>
              </a:rPr>
              <a:t>y</a:t>
            </a:r>
            <a:r>
              <a:rPr sz="1050" spc="145" dirty="0">
                <a:latin typeface="Arial MT"/>
                <a:cs typeface="Arial MT"/>
              </a:rPr>
              <a:t> </a:t>
            </a:r>
            <a:r>
              <a:rPr sz="1100" spc="-35" dirty="0">
                <a:latin typeface="Lucida Sans Unicode"/>
                <a:cs typeface="Lucida Sans Unicode"/>
              </a:rPr>
              <a:t>−</a:t>
            </a:r>
            <a:r>
              <a:rPr sz="1100" spc="-55" dirty="0">
                <a:latin typeface="Lucida Sans Unicode"/>
                <a:cs typeface="Lucida Sans Unicode"/>
              </a:rPr>
              <a:t> </a:t>
            </a:r>
            <a:r>
              <a:rPr sz="1050" spc="-25" dirty="0">
                <a:latin typeface="Arial MT"/>
                <a:cs typeface="Arial MT"/>
              </a:rPr>
              <a:t>x</a:t>
            </a:r>
            <a:r>
              <a:rPr sz="1100" spc="-25" dirty="0">
                <a:latin typeface="Tahoma"/>
                <a:cs typeface="Tahoma"/>
              </a:rPr>
              <a:t>).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Examples</a:t>
            </a:r>
            <a:r>
              <a:rPr spc="-65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spc="-20" dirty="0"/>
              <a:t>high</a:t>
            </a:r>
            <a:r>
              <a:rPr spc="-65" dirty="0"/>
              <a:t> </a:t>
            </a:r>
            <a:r>
              <a:rPr spc="-35" dirty="0"/>
              <a:t>curvature</a:t>
            </a:r>
            <a:r>
              <a:rPr spc="-60" dirty="0"/>
              <a:t> </a:t>
            </a:r>
            <a:r>
              <a:rPr spc="-50" dirty="0"/>
              <a:t>surfaces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4657" y="863662"/>
            <a:ext cx="38322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2565" indent="-177165">
              <a:lnSpc>
                <a:spcPct val="100000"/>
              </a:lnSpc>
              <a:spcBef>
                <a:spcPts val="90"/>
              </a:spcBef>
              <a:buClr>
                <a:srgbClr val="3333B2"/>
              </a:buClr>
              <a:buFont typeface="Lucida Sans Unicode"/>
              <a:buChar char="►"/>
              <a:tabLst>
                <a:tab pos="202565" algn="l"/>
              </a:tabLst>
            </a:pPr>
            <a:r>
              <a:rPr sz="1100" dirty="0">
                <a:latin typeface="Tahoma"/>
                <a:cs typeface="Tahoma"/>
              </a:rPr>
              <a:t>Two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examples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high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curvature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surfaces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are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cliffs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valleys.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819" y="1377178"/>
            <a:ext cx="1620015" cy="102726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65072" y="2425898"/>
            <a:ext cx="17272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25" dirty="0">
                <a:solidFill>
                  <a:srgbClr val="3333B2"/>
                </a:solidFill>
                <a:latin typeface="Sitka Subheading"/>
                <a:cs typeface="Sitka Subheading"/>
              </a:rPr>
              <a:t>(a)</a:t>
            </a:r>
            <a:endParaRPr sz="900">
              <a:latin typeface="Sitka Subheading"/>
              <a:cs typeface="Sitka Subheading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81097" y="1092447"/>
            <a:ext cx="1619999" cy="131199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306241" y="2425898"/>
            <a:ext cx="17716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25" dirty="0">
                <a:solidFill>
                  <a:srgbClr val="3333B2"/>
                </a:solidFill>
                <a:latin typeface="Sitka Subheading"/>
                <a:cs typeface="Sitka Subheading"/>
              </a:rPr>
              <a:t>(b)</a:t>
            </a:r>
            <a:endParaRPr sz="900">
              <a:latin typeface="Sitka Subheading"/>
              <a:cs typeface="Sitka Subheading"/>
            </a:endParaRPr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72527"/>
            <a:ext cx="6527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857" y="627454"/>
            <a:ext cx="3915410" cy="10902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52729" marR="127000" indent="-177165">
              <a:lnSpc>
                <a:spcPct val="102699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52729" algn="l"/>
              </a:tabLst>
            </a:pPr>
            <a:r>
              <a:rPr sz="1100" dirty="0">
                <a:latin typeface="Tahoma"/>
                <a:cs typeface="Tahoma"/>
              </a:rPr>
              <a:t>The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negative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entropy,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useful</a:t>
            </a:r>
            <a:r>
              <a:rPr sz="1100" spc="-25" dirty="0">
                <a:latin typeface="Tahoma"/>
                <a:cs typeface="Tahoma"/>
              </a:rPr>
              <a:t> function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Machine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Learning,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convex:</a:t>
            </a:r>
            <a:r>
              <a:rPr sz="1100" spc="8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75" dirty="0">
                <a:latin typeface="Arial"/>
                <a:cs typeface="Arial"/>
              </a:rPr>
              <a:t> </a:t>
            </a:r>
            <a:r>
              <a:rPr sz="1100" spc="-35" dirty="0">
                <a:latin typeface="Tahoma"/>
                <a:cs typeface="Tahoma"/>
              </a:rPr>
              <a:t>(</a:t>
            </a:r>
            <a:r>
              <a:rPr sz="1100" i="1" spc="-35" dirty="0">
                <a:latin typeface="Arial"/>
                <a:cs typeface="Arial"/>
              </a:rPr>
              <a:t>x</a:t>
            </a:r>
            <a:r>
              <a:rPr sz="1100" i="1" spc="-21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Arial"/>
                <a:cs typeface="Arial"/>
              </a:rPr>
              <a:t>xlog</a:t>
            </a:r>
            <a:r>
              <a:rPr sz="1200" spc="-15" baseline="-10416" dirty="0">
                <a:latin typeface="Tahoma"/>
                <a:cs typeface="Tahoma"/>
              </a:rPr>
              <a:t>2</a:t>
            </a:r>
            <a:r>
              <a:rPr sz="1100" i="1" spc="-10" dirty="0">
                <a:latin typeface="Arial"/>
                <a:cs typeface="Arial"/>
              </a:rPr>
              <a:t>x</a:t>
            </a:r>
            <a:r>
              <a:rPr sz="1100" i="1" spc="100" dirty="0">
                <a:latin typeface="Arial"/>
                <a:cs typeface="Arial"/>
              </a:rPr>
              <a:t> </a:t>
            </a:r>
            <a:r>
              <a:rPr sz="1100" spc="-20" dirty="0">
                <a:latin typeface="Tahoma"/>
                <a:cs typeface="Tahoma"/>
              </a:rPr>
              <a:t>for 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100" i="1" spc="55" dirty="0">
                <a:latin typeface="Arial"/>
                <a:cs typeface="Arial"/>
              </a:rPr>
              <a:t> </a:t>
            </a:r>
            <a:r>
              <a:rPr sz="1100" i="1" spc="295" dirty="0">
                <a:latin typeface="Calibri"/>
                <a:cs typeface="Calibri"/>
              </a:rPr>
              <a:t>&gt;</a:t>
            </a:r>
            <a:r>
              <a:rPr sz="1100" i="1" spc="20" dirty="0">
                <a:latin typeface="Calibri"/>
                <a:cs typeface="Calibri"/>
              </a:rPr>
              <a:t> </a:t>
            </a:r>
            <a:r>
              <a:rPr sz="1100" spc="-25" dirty="0">
                <a:latin typeface="Tahoma"/>
                <a:cs typeface="Tahoma"/>
              </a:rPr>
              <a:t>0.</a:t>
            </a:r>
            <a:endParaRPr sz="1100" dirty="0">
              <a:latin typeface="Tahoma"/>
              <a:cs typeface="Tahoma"/>
            </a:endParaRPr>
          </a:p>
          <a:p>
            <a:pPr marL="252729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Font typeface="Lucida Sans Unicode"/>
              <a:buChar char="►"/>
              <a:tabLst>
                <a:tab pos="252729" algn="l"/>
              </a:tabLst>
            </a:pPr>
            <a:r>
              <a:rPr sz="1100" dirty="0">
                <a:latin typeface="Tahoma"/>
                <a:cs typeface="Tahoma"/>
              </a:rPr>
              <a:t>First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let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us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check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if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75" dirty="0">
                <a:latin typeface="Arial"/>
                <a:cs typeface="Arial"/>
              </a:rPr>
              <a:t> </a:t>
            </a:r>
            <a:r>
              <a:rPr sz="1100" spc="-10" dirty="0">
                <a:latin typeface="Tahoma"/>
                <a:cs typeface="Tahoma"/>
              </a:rPr>
              <a:t>(</a:t>
            </a:r>
            <a:r>
              <a:rPr sz="1100" i="1" spc="-10" dirty="0">
                <a:latin typeface="Calibri"/>
                <a:cs typeface="Calibri"/>
              </a:rPr>
              <a:t>θ</a:t>
            </a:r>
            <a:r>
              <a:rPr sz="1100" i="1" spc="-10" dirty="0">
                <a:latin typeface="Arial"/>
                <a:cs typeface="Arial"/>
              </a:rPr>
              <a:t>x</a:t>
            </a:r>
            <a:r>
              <a:rPr sz="1100" i="1" spc="2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(1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spc="-35" dirty="0">
                <a:latin typeface="Lucida Sans Unicode"/>
                <a:cs typeface="Lucida Sans Unicode"/>
              </a:rPr>
              <a:t>−</a:t>
            </a:r>
            <a:r>
              <a:rPr sz="1100" spc="-105" dirty="0">
                <a:latin typeface="Lucida Sans Unicode"/>
                <a:cs typeface="Lucida Sans Unicode"/>
              </a:rPr>
              <a:t> </a:t>
            </a:r>
            <a:r>
              <a:rPr sz="1100" i="1" spc="-50" dirty="0">
                <a:latin typeface="Calibri"/>
                <a:cs typeface="Calibri"/>
              </a:rPr>
              <a:t>θ</a:t>
            </a:r>
            <a:r>
              <a:rPr sz="1100" spc="-50" dirty="0">
                <a:latin typeface="Tahoma"/>
                <a:cs typeface="Tahoma"/>
              </a:rPr>
              <a:t>)</a:t>
            </a:r>
            <a:r>
              <a:rPr sz="1100" i="1" spc="-50" dirty="0">
                <a:latin typeface="Arial"/>
                <a:cs typeface="Arial"/>
              </a:rPr>
              <a:t>y</a:t>
            </a:r>
            <a:r>
              <a:rPr sz="1100" i="1" spc="-19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≤</a:t>
            </a:r>
            <a:r>
              <a:rPr sz="1100" spc="-55" dirty="0">
                <a:latin typeface="Lucida Sans Unicode"/>
                <a:cs typeface="Lucida Sans Unicode"/>
              </a:rPr>
              <a:t> </a:t>
            </a:r>
            <a:r>
              <a:rPr sz="1100" i="1" spc="-25" dirty="0">
                <a:latin typeface="Calibri"/>
                <a:cs typeface="Calibri"/>
              </a:rPr>
              <a:t>θ</a:t>
            </a:r>
            <a:r>
              <a:rPr sz="1100" i="1" spc="-25" dirty="0">
                <a:latin typeface="Arial"/>
                <a:cs typeface="Arial"/>
              </a:rPr>
              <a:t>f</a:t>
            </a:r>
            <a:r>
              <a:rPr sz="1100" i="1" spc="-70" dirty="0">
                <a:latin typeface="Arial"/>
                <a:cs typeface="Arial"/>
              </a:rPr>
              <a:t> </a:t>
            </a:r>
            <a:r>
              <a:rPr sz="1100" spc="-35" dirty="0">
                <a:latin typeface="Tahoma"/>
                <a:cs typeface="Tahoma"/>
              </a:rPr>
              <a:t>(</a:t>
            </a:r>
            <a:r>
              <a:rPr sz="1100" i="1" spc="-35" dirty="0">
                <a:latin typeface="Arial"/>
                <a:cs typeface="Arial"/>
              </a:rPr>
              <a:t>x</a:t>
            </a:r>
            <a:r>
              <a:rPr sz="1100" i="1" spc="-210" dirty="0">
                <a:latin typeface="Arial"/>
                <a:cs typeface="Arial"/>
              </a:rPr>
              <a:t> </a:t>
            </a:r>
            <a:r>
              <a:rPr sz="1100" spc="-10" dirty="0">
                <a:latin typeface="Tahoma"/>
                <a:cs typeface="Tahoma"/>
              </a:rPr>
              <a:t>)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(1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spc="-35" dirty="0">
                <a:latin typeface="Lucida Sans Unicode"/>
                <a:cs typeface="Lucida Sans Unicode"/>
              </a:rPr>
              <a:t>−</a:t>
            </a:r>
            <a:r>
              <a:rPr sz="1100" spc="-105" dirty="0">
                <a:latin typeface="Lucida Sans Unicode"/>
                <a:cs typeface="Lucida Sans Unicode"/>
              </a:rPr>
              <a:t> </a:t>
            </a:r>
            <a:r>
              <a:rPr sz="1100" i="1" spc="-20" dirty="0">
                <a:latin typeface="Calibri"/>
                <a:cs typeface="Calibri"/>
              </a:rPr>
              <a:t>θ</a:t>
            </a:r>
            <a:r>
              <a:rPr sz="1100" spc="-20" dirty="0">
                <a:latin typeface="Tahoma"/>
                <a:cs typeface="Tahoma"/>
              </a:rPr>
              <a:t>)</a:t>
            </a:r>
            <a:r>
              <a:rPr sz="1100" i="1" spc="-20" dirty="0">
                <a:latin typeface="Arial"/>
                <a:cs typeface="Arial"/>
              </a:rPr>
              <a:t>f</a:t>
            </a:r>
            <a:r>
              <a:rPr sz="1100" i="1" spc="-70" dirty="0">
                <a:latin typeface="Arial"/>
                <a:cs typeface="Arial"/>
              </a:rPr>
              <a:t> </a:t>
            </a:r>
            <a:r>
              <a:rPr sz="1100" spc="-35" dirty="0">
                <a:latin typeface="Tahoma"/>
                <a:cs typeface="Tahoma"/>
              </a:rPr>
              <a:t>(</a:t>
            </a:r>
            <a:r>
              <a:rPr sz="1100" i="1" spc="-35" dirty="0">
                <a:latin typeface="Arial"/>
                <a:cs typeface="Arial"/>
              </a:rPr>
              <a:t>y</a:t>
            </a:r>
            <a:r>
              <a:rPr sz="1100" i="1" spc="-190" dirty="0">
                <a:latin typeface="Arial"/>
                <a:cs typeface="Arial"/>
              </a:rPr>
              <a:t> </a:t>
            </a:r>
            <a:r>
              <a:rPr sz="1100" spc="-25" dirty="0">
                <a:latin typeface="Tahoma"/>
                <a:cs typeface="Tahoma"/>
              </a:rPr>
              <a:t>).</a:t>
            </a:r>
            <a:endParaRPr sz="1100" dirty="0">
              <a:latin typeface="Tahoma"/>
              <a:cs typeface="Tahoma"/>
            </a:endParaRPr>
          </a:p>
          <a:p>
            <a:pPr marL="252729">
              <a:lnSpc>
                <a:spcPct val="100000"/>
              </a:lnSpc>
              <a:spcBef>
                <a:spcPts val="30"/>
              </a:spcBef>
            </a:pPr>
            <a:r>
              <a:rPr sz="1100" spc="-30" dirty="0">
                <a:latin typeface="Tahoma"/>
                <a:cs typeface="Tahoma"/>
              </a:rPr>
              <a:t>Take 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100" i="1" spc="4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2,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y</a:t>
            </a:r>
            <a:r>
              <a:rPr sz="1100" i="1" spc="6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4,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i="1" dirty="0">
                <a:latin typeface="Calibri"/>
                <a:cs typeface="Calibri"/>
              </a:rPr>
              <a:t>θ</a:t>
            </a:r>
            <a:r>
              <a:rPr sz="1100" i="1" spc="45" dirty="0">
                <a:latin typeface="Calibri"/>
                <a:cs typeface="Calibri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0</a:t>
            </a:r>
            <a:r>
              <a:rPr sz="1100" i="1" dirty="0">
                <a:latin typeface="Calibri"/>
                <a:cs typeface="Calibri"/>
              </a:rPr>
              <a:t>.</a:t>
            </a:r>
            <a:r>
              <a:rPr sz="1100" dirty="0">
                <a:latin typeface="Tahoma"/>
                <a:cs typeface="Tahoma"/>
              </a:rPr>
              <a:t>5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get</a:t>
            </a:r>
            <a:endParaRPr sz="1100" dirty="0">
              <a:latin typeface="Tahoma"/>
              <a:cs typeface="Tahoma"/>
            </a:endParaRPr>
          </a:p>
          <a:p>
            <a:pPr marL="252729">
              <a:lnSpc>
                <a:spcPct val="100000"/>
              </a:lnSpc>
              <a:spcBef>
                <a:spcPts val="35"/>
              </a:spcBef>
            </a:pP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70" dirty="0">
                <a:latin typeface="Arial"/>
                <a:cs typeface="Arial"/>
              </a:rPr>
              <a:t> </a:t>
            </a:r>
            <a:r>
              <a:rPr sz="1100" spc="-30" dirty="0">
                <a:latin typeface="Tahoma"/>
                <a:cs typeface="Tahoma"/>
              </a:rPr>
              <a:t>(0</a:t>
            </a:r>
            <a:r>
              <a:rPr sz="1100" i="1" spc="-30" dirty="0">
                <a:latin typeface="Calibri"/>
                <a:cs typeface="Calibri"/>
              </a:rPr>
              <a:t>.</a:t>
            </a:r>
            <a:r>
              <a:rPr sz="1100" spc="-30" dirty="0">
                <a:latin typeface="Tahoma"/>
                <a:cs typeface="Tahoma"/>
              </a:rPr>
              <a:t>5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spc="-335" dirty="0">
                <a:latin typeface="Lucida Sans Unicode"/>
                <a:cs typeface="Lucida Sans Unicode"/>
              </a:rPr>
              <a:t>∗</a:t>
            </a:r>
            <a:r>
              <a:rPr sz="1100" spc="-110" dirty="0">
                <a:latin typeface="Lucida Sans Unicode"/>
                <a:cs typeface="Lucida Sans Unicode"/>
              </a:rPr>
              <a:t> </a:t>
            </a:r>
            <a:r>
              <a:rPr sz="1100" spc="-60" dirty="0">
                <a:latin typeface="Tahoma"/>
                <a:cs typeface="Tahoma"/>
              </a:rPr>
              <a:t>2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0</a:t>
            </a:r>
            <a:r>
              <a:rPr sz="1100" i="1" spc="-40" dirty="0">
                <a:latin typeface="Calibri"/>
                <a:cs typeface="Calibri"/>
              </a:rPr>
              <a:t>.</a:t>
            </a:r>
            <a:r>
              <a:rPr sz="1100" spc="-40" dirty="0">
                <a:latin typeface="Tahoma"/>
                <a:cs typeface="Tahoma"/>
              </a:rPr>
              <a:t>5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spc="-335" dirty="0">
                <a:latin typeface="Lucida Sans Unicode"/>
                <a:cs typeface="Lucida Sans Unicode"/>
              </a:rPr>
              <a:t>∗</a:t>
            </a:r>
            <a:r>
              <a:rPr sz="1100" spc="-110" dirty="0">
                <a:latin typeface="Lucida Sans Unicode"/>
                <a:cs typeface="Lucida Sans Unicode"/>
              </a:rPr>
              <a:t> </a:t>
            </a:r>
            <a:r>
              <a:rPr sz="1100" spc="-20" dirty="0">
                <a:latin typeface="Tahoma"/>
                <a:cs typeface="Tahoma"/>
              </a:rPr>
              <a:t>4)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70" dirty="0">
                <a:latin typeface="Arial"/>
                <a:cs typeface="Arial"/>
              </a:rPr>
              <a:t> </a:t>
            </a:r>
            <a:r>
              <a:rPr sz="1100" spc="-10" dirty="0">
                <a:latin typeface="Tahoma"/>
                <a:cs typeface="Tahoma"/>
              </a:rPr>
              <a:t>(3)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40" dirty="0">
                <a:latin typeface="Tahoma"/>
                <a:cs typeface="Tahoma"/>
              </a:rPr>
              <a:t> 3</a:t>
            </a:r>
            <a:r>
              <a:rPr sz="1100" i="1" spc="-40" dirty="0">
                <a:latin typeface="Arial"/>
                <a:cs typeface="Arial"/>
              </a:rPr>
              <a:t>log</a:t>
            </a:r>
            <a:r>
              <a:rPr sz="1200" spc="-60" baseline="-10416" dirty="0">
                <a:latin typeface="Tahoma"/>
                <a:cs typeface="Tahoma"/>
              </a:rPr>
              <a:t>2</a:t>
            </a:r>
            <a:r>
              <a:rPr sz="1100" spc="-40" dirty="0">
                <a:latin typeface="Tahoma"/>
                <a:cs typeface="Tahoma"/>
              </a:rPr>
              <a:t>3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≈</a:t>
            </a:r>
            <a:r>
              <a:rPr sz="1100" spc="-4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Tahoma"/>
                <a:cs typeface="Tahoma"/>
              </a:rPr>
              <a:t>4</a:t>
            </a:r>
            <a:r>
              <a:rPr sz="1100" i="1" spc="-10" dirty="0">
                <a:latin typeface="Calibri"/>
                <a:cs typeface="Calibri"/>
              </a:rPr>
              <a:t>.</a:t>
            </a:r>
            <a:r>
              <a:rPr sz="1100" spc="-10" dirty="0">
                <a:latin typeface="Tahoma"/>
                <a:cs typeface="Tahoma"/>
              </a:rPr>
              <a:t>75.</a:t>
            </a:r>
            <a:r>
              <a:rPr sz="1100" spc="1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Then</a:t>
            </a:r>
            <a:endParaRPr sz="1100" dirty="0">
              <a:latin typeface="Tahoma"/>
              <a:cs typeface="Tahoma"/>
            </a:endParaRPr>
          </a:p>
          <a:p>
            <a:pPr marL="252729">
              <a:lnSpc>
                <a:spcPct val="100000"/>
              </a:lnSpc>
              <a:spcBef>
                <a:spcPts val="35"/>
              </a:spcBef>
            </a:pPr>
            <a:r>
              <a:rPr sz="1100" i="1" spc="-25" dirty="0">
                <a:latin typeface="Calibri"/>
                <a:cs typeface="Calibri"/>
              </a:rPr>
              <a:t>θ</a:t>
            </a:r>
            <a:r>
              <a:rPr sz="1100" i="1" spc="-25" dirty="0">
                <a:latin typeface="Arial"/>
                <a:cs typeface="Arial"/>
              </a:rPr>
              <a:t>f</a:t>
            </a:r>
            <a:r>
              <a:rPr sz="1100" i="1" spc="-50" dirty="0">
                <a:latin typeface="Arial"/>
                <a:cs typeface="Arial"/>
              </a:rPr>
              <a:t> </a:t>
            </a:r>
            <a:r>
              <a:rPr sz="1100" spc="-25" dirty="0">
                <a:latin typeface="Tahoma"/>
                <a:cs typeface="Tahoma"/>
              </a:rPr>
              <a:t>(2)</a:t>
            </a:r>
            <a:r>
              <a:rPr sz="1100" spc="-16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16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(1</a:t>
            </a:r>
            <a:r>
              <a:rPr sz="1100" spc="-165" dirty="0">
                <a:latin typeface="Tahoma"/>
                <a:cs typeface="Tahoma"/>
              </a:rPr>
              <a:t> </a:t>
            </a:r>
            <a:r>
              <a:rPr sz="1100" spc="-35" dirty="0">
                <a:latin typeface="Lucida Sans Unicode"/>
                <a:cs typeface="Lucida Sans Unicode"/>
              </a:rPr>
              <a:t>−</a:t>
            </a:r>
            <a:r>
              <a:rPr sz="1100" spc="-170" dirty="0">
                <a:latin typeface="Lucida Sans Unicode"/>
                <a:cs typeface="Lucida Sans Unicode"/>
              </a:rPr>
              <a:t> </a:t>
            </a:r>
            <a:r>
              <a:rPr sz="1100" i="1" spc="-20" dirty="0">
                <a:latin typeface="Calibri"/>
                <a:cs typeface="Calibri"/>
              </a:rPr>
              <a:t>θ</a:t>
            </a:r>
            <a:r>
              <a:rPr sz="1100" spc="-20" dirty="0">
                <a:latin typeface="Tahoma"/>
                <a:cs typeface="Tahoma"/>
              </a:rPr>
              <a:t>)</a:t>
            </a:r>
            <a:r>
              <a:rPr sz="1100" i="1" spc="-20" dirty="0">
                <a:latin typeface="Arial"/>
                <a:cs typeface="Arial"/>
              </a:rPr>
              <a:t>f</a:t>
            </a:r>
            <a:r>
              <a:rPr sz="1100" i="1" spc="-50" dirty="0">
                <a:latin typeface="Arial"/>
                <a:cs typeface="Arial"/>
              </a:rPr>
              <a:t> </a:t>
            </a:r>
            <a:r>
              <a:rPr sz="1100" spc="-10" dirty="0">
                <a:latin typeface="Tahoma"/>
                <a:cs typeface="Tahoma"/>
              </a:rPr>
              <a:t>(4)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0</a:t>
            </a:r>
            <a:r>
              <a:rPr sz="1100" i="1" spc="-40" dirty="0">
                <a:latin typeface="Calibri"/>
                <a:cs typeface="Calibri"/>
              </a:rPr>
              <a:t>.</a:t>
            </a:r>
            <a:r>
              <a:rPr sz="1100" spc="-40" dirty="0">
                <a:latin typeface="Tahoma"/>
                <a:cs typeface="Tahoma"/>
              </a:rPr>
              <a:t>5</a:t>
            </a:r>
            <a:r>
              <a:rPr sz="1100" spc="-160" dirty="0">
                <a:latin typeface="Tahoma"/>
                <a:cs typeface="Tahoma"/>
              </a:rPr>
              <a:t> </a:t>
            </a:r>
            <a:r>
              <a:rPr sz="1100" spc="-335" dirty="0">
                <a:latin typeface="Lucida Sans Unicode"/>
                <a:cs typeface="Lucida Sans Unicode"/>
              </a:rPr>
              <a:t>∗</a:t>
            </a:r>
            <a:r>
              <a:rPr sz="1100" spc="-170" dirty="0">
                <a:latin typeface="Lucida Sans Unicode"/>
                <a:cs typeface="Lucida Sans Unicode"/>
              </a:rPr>
              <a:t> </a:t>
            </a:r>
            <a:r>
              <a:rPr sz="1100" spc="-45" dirty="0">
                <a:latin typeface="Tahoma"/>
                <a:cs typeface="Tahoma"/>
              </a:rPr>
              <a:t>2</a:t>
            </a:r>
            <a:r>
              <a:rPr sz="1100" i="1" spc="-45" dirty="0">
                <a:latin typeface="Arial"/>
                <a:cs typeface="Arial"/>
              </a:rPr>
              <a:t>log</a:t>
            </a:r>
            <a:r>
              <a:rPr sz="1200" spc="-67" baseline="-10416" dirty="0">
                <a:latin typeface="Tahoma"/>
                <a:cs typeface="Tahoma"/>
              </a:rPr>
              <a:t>2</a:t>
            </a:r>
            <a:r>
              <a:rPr sz="1100" spc="-45" dirty="0">
                <a:latin typeface="Tahoma"/>
                <a:cs typeface="Tahoma"/>
              </a:rPr>
              <a:t>2</a:t>
            </a:r>
            <a:r>
              <a:rPr sz="1100" spc="-17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16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0</a:t>
            </a:r>
            <a:r>
              <a:rPr sz="1100" i="1" spc="-40" dirty="0">
                <a:latin typeface="Calibri"/>
                <a:cs typeface="Calibri"/>
              </a:rPr>
              <a:t>.</a:t>
            </a:r>
            <a:r>
              <a:rPr sz="1100" spc="-40" dirty="0">
                <a:latin typeface="Tahoma"/>
                <a:cs typeface="Tahoma"/>
              </a:rPr>
              <a:t>5</a:t>
            </a:r>
            <a:r>
              <a:rPr sz="1100" spc="-165" dirty="0">
                <a:latin typeface="Tahoma"/>
                <a:cs typeface="Tahoma"/>
              </a:rPr>
              <a:t> </a:t>
            </a:r>
            <a:r>
              <a:rPr sz="1100" spc="-335" dirty="0">
                <a:latin typeface="Lucida Sans Unicode"/>
                <a:cs typeface="Lucida Sans Unicode"/>
              </a:rPr>
              <a:t>∗</a:t>
            </a:r>
            <a:r>
              <a:rPr sz="1100" spc="-165" dirty="0">
                <a:latin typeface="Lucida Sans Unicode"/>
                <a:cs typeface="Lucida Sans Unicode"/>
              </a:rPr>
              <a:t> </a:t>
            </a:r>
            <a:r>
              <a:rPr sz="1100" spc="-40" dirty="0">
                <a:latin typeface="Tahoma"/>
                <a:cs typeface="Tahoma"/>
              </a:rPr>
              <a:t>4</a:t>
            </a:r>
            <a:r>
              <a:rPr sz="1100" i="1" spc="-40" dirty="0">
                <a:latin typeface="Arial"/>
                <a:cs typeface="Arial"/>
              </a:rPr>
              <a:t>log</a:t>
            </a:r>
            <a:r>
              <a:rPr sz="1200" spc="-60" baseline="-10416" dirty="0">
                <a:latin typeface="Tahoma"/>
                <a:cs typeface="Tahoma"/>
              </a:rPr>
              <a:t>2</a:t>
            </a:r>
            <a:r>
              <a:rPr sz="1100" spc="-40" dirty="0">
                <a:latin typeface="Tahoma"/>
                <a:cs typeface="Tahoma"/>
              </a:rPr>
              <a:t>4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i="1" spc="-45" dirty="0">
                <a:latin typeface="Arial"/>
                <a:cs typeface="Arial"/>
              </a:rPr>
              <a:t>log</a:t>
            </a:r>
            <a:r>
              <a:rPr sz="1200" spc="-67" baseline="-10416" dirty="0">
                <a:latin typeface="Tahoma"/>
                <a:cs typeface="Tahoma"/>
              </a:rPr>
              <a:t>2</a:t>
            </a:r>
            <a:r>
              <a:rPr sz="1100" spc="-45" dirty="0">
                <a:latin typeface="Tahoma"/>
                <a:cs typeface="Tahoma"/>
              </a:rPr>
              <a:t>32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5.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957" y="1697861"/>
            <a:ext cx="3577590" cy="6838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14629" marR="30480">
              <a:lnSpc>
                <a:spcPct val="102699"/>
              </a:lnSpc>
              <a:spcBef>
                <a:spcPts val="55"/>
              </a:spcBef>
            </a:pPr>
            <a:r>
              <a:rPr sz="1100" spc="-45" dirty="0">
                <a:latin typeface="Tahoma"/>
                <a:cs typeface="Tahoma"/>
              </a:rPr>
              <a:t>Therefore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convexity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criterion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satisfied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for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these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two </a:t>
            </a:r>
            <a:r>
              <a:rPr sz="1100" spc="-10" dirty="0">
                <a:latin typeface="Tahoma"/>
                <a:cs typeface="Tahoma"/>
              </a:rPr>
              <a:t>points.</a:t>
            </a:r>
            <a:endParaRPr sz="1100" dirty="0">
              <a:latin typeface="Tahoma"/>
              <a:cs typeface="Tahoma"/>
            </a:endParaRPr>
          </a:p>
          <a:p>
            <a:pPr marL="215265" indent="-177165">
              <a:lnSpc>
                <a:spcPts val="1275"/>
              </a:lnSpc>
              <a:spcBef>
                <a:spcPts val="334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dirty="0">
                <a:latin typeface="Tahoma"/>
                <a:cs typeface="Tahoma"/>
              </a:rPr>
              <a:t>Let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us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now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gradient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criterion.</a:t>
            </a:r>
            <a:r>
              <a:rPr sz="1100" spc="6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have</a:t>
            </a:r>
            <a:endParaRPr sz="1100" dirty="0">
              <a:latin typeface="Tahoma"/>
              <a:cs typeface="Tahoma"/>
            </a:endParaRPr>
          </a:p>
          <a:p>
            <a:pPr marR="454659" algn="ctr">
              <a:lnSpc>
                <a:spcPts val="915"/>
              </a:lnSpc>
            </a:pPr>
            <a:r>
              <a:rPr sz="800" u="sng" spc="2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 </a:t>
            </a:r>
            <a:r>
              <a:rPr sz="800" u="sng" spc="-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1</a:t>
            </a:r>
            <a:r>
              <a:rPr sz="800" u="sng" spc="5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endParaRPr sz="80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8995" y="2252051"/>
            <a:ext cx="16141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Lucida Sans Unicode"/>
                <a:cs typeface="Lucida Sans Unicode"/>
              </a:rPr>
              <a:t>∇</a:t>
            </a:r>
            <a:r>
              <a:rPr sz="750" b="1" baseline="-16666" dirty="0">
                <a:latin typeface="Roboto Bk"/>
                <a:cs typeface="Roboto Bk"/>
              </a:rPr>
              <a:t>x</a:t>
            </a:r>
            <a:r>
              <a:rPr sz="750" b="1" spc="22" baseline="-16666" dirty="0">
                <a:latin typeface="Roboto Bk"/>
                <a:cs typeface="Roboto Bk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4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Arial"/>
                <a:cs typeface="Arial"/>
              </a:rPr>
              <a:t>log</a:t>
            </a:r>
            <a:r>
              <a:rPr sz="1200" spc="-15" baseline="-10416" dirty="0">
                <a:latin typeface="Tahoma"/>
                <a:cs typeface="Tahoma"/>
              </a:rPr>
              <a:t>2</a:t>
            </a:r>
            <a:r>
              <a:rPr sz="1100" i="1" spc="-10" dirty="0">
                <a:latin typeface="Arial"/>
                <a:cs typeface="Arial"/>
              </a:rPr>
              <a:t>x</a:t>
            </a:r>
            <a:r>
              <a:rPr sz="1100" i="1" spc="8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Arial"/>
                <a:cs typeface="Arial"/>
              </a:rPr>
              <a:t>x</a:t>
            </a:r>
            <a:r>
              <a:rPr sz="1100" i="1" spc="-65" dirty="0">
                <a:latin typeface="Arial"/>
                <a:cs typeface="Arial"/>
              </a:rPr>
              <a:t> </a:t>
            </a:r>
            <a:r>
              <a:rPr sz="1200" i="1" spc="-44" baseline="-27777" dirty="0">
                <a:latin typeface="Arial"/>
                <a:cs typeface="Arial"/>
              </a:rPr>
              <a:t>xlog</a:t>
            </a:r>
            <a:r>
              <a:rPr sz="900" i="1" spc="-44" baseline="-46296" dirty="0">
                <a:latin typeface="Arial"/>
                <a:cs typeface="Arial"/>
              </a:rPr>
              <a:t>e</a:t>
            </a:r>
            <a:r>
              <a:rPr sz="900" i="1" spc="-104" baseline="-46296" dirty="0">
                <a:latin typeface="Arial"/>
                <a:cs typeface="Arial"/>
              </a:rPr>
              <a:t> </a:t>
            </a:r>
            <a:r>
              <a:rPr sz="1200" spc="-37" baseline="-27777" dirty="0">
                <a:latin typeface="Tahoma"/>
                <a:cs typeface="Tahoma"/>
              </a:rPr>
              <a:t>2</a:t>
            </a:r>
            <a:r>
              <a:rPr sz="1200" spc="-172" baseline="-27777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.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5575" y="2511246"/>
            <a:ext cx="60388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6575" algn="l"/>
              </a:tabLst>
            </a:pPr>
            <a:r>
              <a:rPr sz="800" spc="-50" dirty="0">
                <a:latin typeface="Tahoma"/>
                <a:cs typeface="Tahoma"/>
              </a:rPr>
              <a:t>2</a:t>
            </a:r>
            <a:r>
              <a:rPr sz="800" dirty="0">
                <a:latin typeface="Tahoma"/>
                <a:cs typeface="Tahoma"/>
              </a:rPr>
              <a:t>	</a:t>
            </a:r>
            <a:r>
              <a:rPr sz="800" spc="-50" dirty="0">
                <a:latin typeface="Tahoma"/>
                <a:cs typeface="Tahoma"/>
              </a:rPr>
              <a:t>2</a:t>
            </a:r>
            <a:endParaRPr sz="8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4395" y="2453130"/>
            <a:ext cx="258889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75" dirty="0">
                <a:latin typeface="Arial"/>
                <a:cs typeface="Arial"/>
              </a:rPr>
              <a:t> </a:t>
            </a:r>
            <a:r>
              <a:rPr sz="1100" spc="-25" dirty="0">
                <a:latin typeface="Tahoma"/>
                <a:cs typeface="Tahoma"/>
              </a:rPr>
              <a:t>(2)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spc="-25" dirty="0">
                <a:latin typeface="Lucida Sans Unicode"/>
                <a:cs typeface="Lucida Sans Unicode"/>
              </a:rPr>
              <a:t>∇</a:t>
            </a:r>
            <a:r>
              <a:rPr sz="1100" i="1" spc="-25" dirty="0">
                <a:latin typeface="Arial"/>
                <a:cs typeface="Arial"/>
              </a:rPr>
              <a:t>f</a:t>
            </a:r>
            <a:r>
              <a:rPr sz="1100" i="1" spc="-70" dirty="0">
                <a:latin typeface="Arial"/>
                <a:cs typeface="Arial"/>
              </a:rPr>
              <a:t> </a:t>
            </a:r>
            <a:r>
              <a:rPr sz="1100" spc="-25" dirty="0">
                <a:latin typeface="Tahoma"/>
                <a:cs typeface="Tahoma"/>
              </a:rPr>
              <a:t>(2)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spc="-335" dirty="0">
                <a:latin typeface="Lucida Sans Unicode"/>
                <a:cs typeface="Lucida Sans Unicode"/>
              </a:rPr>
              <a:t>∗</a:t>
            </a:r>
            <a:r>
              <a:rPr sz="1100" spc="-110" dirty="0">
                <a:latin typeface="Lucida Sans Unicode"/>
                <a:cs typeface="Lucida Sans Unicode"/>
              </a:rPr>
              <a:t> </a:t>
            </a:r>
            <a:r>
              <a:rPr sz="1100" spc="-40" dirty="0">
                <a:latin typeface="Tahoma"/>
                <a:cs typeface="Tahoma"/>
              </a:rPr>
              <a:t>(4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spc="-35" dirty="0">
                <a:latin typeface="Lucida Sans Unicode"/>
                <a:cs typeface="Lucida Sans Unicode"/>
              </a:rPr>
              <a:t>−</a:t>
            </a:r>
            <a:r>
              <a:rPr sz="1100" spc="-10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Tahoma"/>
                <a:cs typeface="Tahoma"/>
              </a:rPr>
              <a:t>2)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2</a:t>
            </a:r>
            <a:r>
              <a:rPr sz="1100" i="1" spc="-10" dirty="0">
                <a:latin typeface="Arial"/>
                <a:cs typeface="Arial"/>
              </a:rPr>
              <a:t>log</a:t>
            </a:r>
            <a:r>
              <a:rPr sz="1100" i="1" spc="145" dirty="0">
                <a:latin typeface="Arial"/>
                <a:cs typeface="Arial"/>
              </a:rPr>
              <a:t> </a:t>
            </a:r>
            <a:r>
              <a:rPr sz="1100" spc="-60" dirty="0">
                <a:latin typeface="Tahoma"/>
                <a:cs typeface="Tahoma"/>
              </a:rPr>
              <a:t>2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log</a:t>
            </a:r>
            <a:r>
              <a:rPr sz="1100" i="1" spc="145" dirty="0">
                <a:latin typeface="Arial"/>
                <a:cs typeface="Arial"/>
              </a:rPr>
              <a:t> </a:t>
            </a:r>
            <a:r>
              <a:rPr sz="1100" spc="-60" dirty="0">
                <a:latin typeface="Tahoma"/>
                <a:cs typeface="Tahoma"/>
              </a:rPr>
              <a:t>2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+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33686" y="2435909"/>
            <a:ext cx="26035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u="sng" spc="5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800" u="sng" spc="-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1</a:t>
            </a:r>
            <a:r>
              <a:rPr sz="800" u="sng" spc="5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endParaRPr sz="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08286" y="2550895"/>
            <a:ext cx="31115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200" i="1" spc="-44" baseline="6944" dirty="0">
                <a:latin typeface="Arial"/>
                <a:cs typeface="Arial"/>
              </a:rPr>
              <a:t>log</a:t>
            </a:r>
            <a:r>
              <a:rPr sz="600" i="1" spc="-30" dirty="0">
                <a:latin typeface="Arial"/>
                <a:cs typeface="Arial"/>
              </a:rPr>
              <a:t>e</a:t>
            </a:r>
            <a:r>
              <a:rPr sz="600" i="1" spc="-50" dirty="0">
                <a:latin typeface="Arial"/>
                <a:cs typeface="Arial"/>
              </a:rPr>
              <a:t> </a:t>
            </a:r>
            <a:r>
              <a:rPr sz="1200" spc="-89" baseline="6944" dirty="0">
                <a:latin typeface="Tahoma"/>
                <a:cs typeface="Tahoma"/>
              </a:rPr>
              <a:t>2</a:t>
            </a:r>
            <a:endParaRPr sz="1200" baseline="6944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14090" y="2453130"/>
            <a:ext cx="5956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35" dirty="0">
                <a:latin typeface="Lucida Sans Unicode"/>
                <a:cs typeface="Lucida Sans Unicode"/>
              </a:rPr>
              <a:t>∗</a:t>
            </a:r>
            <a:r>
              <a:rPr sz="1100" spc="-110" dirty="0">
                <a:latin typeface="Lucida Sans Unicode"/>
                <a:cs typeface="Lucida Sans Unicode"/>
              </a:rPr>
              <a:t> </a:t>
            </a:r>
            <a:r>
              <a:rPr sz="1100" spc="-60" dirty="0">
                <a:latin typeface="Tahoma"/>
                <a:cs typeface="Tahoma"/>
              </a:rPr>
              <a:t>2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≈</a:t>
            </a:r>
            <a:r>
              <a:rPr sz="1100" spc="-80" dirty="0">
                <a:latin typeface="Lucida Sans Unicode"/>
                <a:cs typeface="Lucida Sans Unicode"/>
              </a:rPr>
              <a:t> </a:t>
            </a:r>
            <a:r>
              <a:rPr sz="1100" spc="-20" dirty="0">
                <a:latin typeface="Tahoma"/>
                <a:cs typeface="Tahoma"/>
              </a:rPr>
              <a:t>6</a:t>
            </a:r>
            <a:r>
              <a:rPr sz="1100" i="1" spc="-20" dirty="0">
                <a:latin typeface="Calibri"/>
                <a:cs typeface="Calibri"/>
              </a:rPr>
              <a:t>.</a:t>
            </a:r>
            <a:r>
              <a:rPr sz="1100" spc="-20" dirty="0">
                <a:latin typeface="Tahoma"/>
                <a:cs typeface="Tahoma"/>
              </a:rPr>
              <a:t>9.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8995" y="2698215"/>
            <a:ext cx="3682365" cy="3411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50165" marR="43180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Tahoma"/>
                <a:cs typeface="Tahoma"/>
              </a:rPr>
              <a:t>We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see</a:t>
            </a:r>
            <a:r>
              <a:rPr sz="1100" dirty="0">
                <a:latin typeface="Tahoma"/>
                <a:cs typeface="Tahoma"/>
              </a:rPr>
              <a:t> that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75" dirty="0">
                <a:latin typeface="Arial"/>
                <a:cs typeface="Arial"/>
              </a:rPr>
              <a:t> </a:t>
            </a:r>
            <a:r>
              <a:rPr sz="1100" spc="-10" dirty="0">
                <a:latin typeface="Tahoma"/>
                <a:cs typeface="Tahoma"/>
              </a:rPr>
              <a:t>(4)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4</a:t>
            </a:r>
            <a:r>
              <a:rPr sz="1100" i="1" spc="-40" dirty="0">
                <a:latin typeface="Arial"/>
                <a:cs typeface="Arial"/>
              </a:rPr>
              <a:t>log</a:t>
            </a:r>
            <a:r>
              <a:rPr sz="1200" spc="-60" baseline="-10416" dirty="0">
                <a:latin typeface="Tahoma"/>
                <a:cs typeface="Tahoma"/>
              </a:rPr>
              <a:t>2</a:t>
            </a:r>
            <a:r>
              <a:rPr sz="1100" spc="-40" dirty="0">
                <a:latin typeface="Tahoma"/>
                <a:cs typeface="Tahoma"/>
              </a:rPr>
              <a:t>4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8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which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shows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that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 </a:t>
            </a:r>
            <a:r>
              <a:rPr sz="1100" spc="-35" dirty="0">
                <a:latin typeface="Tahoma"/>
                <a:cs typeface="Tahoma"/>
              </a:rPr>
              <a:t>gradient </a:t>
            </a:r>
            <a:r>
              <a:rPr sz="1100" spc="-20" dirty="0">
                <a:latin typeface="Tahoma"/>
                <a:cs typeface="Tahoma"/>
              </a:rPr>
              <a:t>criterion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also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satisfied.</a:t>
            </a:r>
            <a:endParaRPr sz="1100" dirty="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Linear</a:t>
            </a:r>
            <a:r>
              <a:rPr spc="-55" dirty="0"/>
              <a:t> programming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6557" y="732509"/>
            <a:ext cx="3873500" cy="20643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40029" marR="381000" indent="-17716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40029" algn="l"/>
              </a:tabLst>
            </a:pPr>
            <a:r>
              <a:rPr sz="1100" dirty="0">
                <a:latin typeface="Tahoma"/>
                <a:cs typeface="Tahoma"/>
              </a:rPr>
              <a:t>Let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us </a:t>
            </a:r>
            <a:r>
              <a:rPr sz="1100" dirty="0">
                <a:latin typeface="Tahoma"/>
                <a:cs typeface="Tahoma"/>
              </a:rPr>
              <a:t>look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at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convex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optimization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problem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where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the </a:t>
            </a:r>
            <a:r>
              <a:rPr sz="1100" spc="-35" dirty="0">
                <a:latin typeface="Tahoma"/>
                <a:cs typeface="Tahoma"/>
              </a:rPr>
              <a:t>objective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function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constraints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are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all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linear.</a:t>
            </a:r>
            <a:endParaRPr sz="1100">
              <a:latin typeface="Tahoma"/>
              <a:cs typeface="Tahoma"/>
            </a:endParaRPr>
          </a:p>
          <a:p>
            <a:pPr marL="240029" marR="546735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40029" algn="l"/>
              </a:tabLst>
            </a:pPr>
            <a:r>
              <a:rPr sz="1100" spc="-20" dirty="0">
                <a:latin typeface="Tahoma"/>
                <a:cs typeface="Tahoma"/>
              </a:rPr>
              <a:t>Such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convex</a:t>
            </a:r>
            <a:r>
              <a:rPr sz="1100" spc="-25" dirty="0">
                <a:latin typeface="Tahoma"/>
                <a:cs typeface="Tahoma"/>
              </a:rPr>
              <a:t> optimization </a:t>
            </a:r>
            <a:r>
              <a:rPr sz="1100" spc="-50" dirty="0">
                <a:latin typeface="Tahoma"/>
                <a:cs typeface="Tahoma"/>
              </a:rPr>
              <a:t>problem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25" dirty="0">
                <a:latin typeface="Tahoma"/>
                <a:cs typeface="Tahoma"/>
              </a:rPr>
              <a:t> called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linear </a:t>
            </a:r>
            <a:r>
              <a:rPr sz="1100" spc="-50" dirty="0">
                <a:latin typeface="Tahoma"/>
                <a:cs typeface="Tahoma"/>
              </a:rPr>
              <a:t>programming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problem.</a:t>
            </a:r>
            <a:endParaRPr sz="1100">
              <a:latin typeface="Tahoma"/>
              <a:cs typeface="Tahoma"/>
            </a:endParaRPr>
          </a:p>
          <a:p>
            <a:pPr marR="281940" algn="r">
              <a:lnSpc>
                <a:spcPts val="530"/>
              </a:lnSpc>
              <a:spcBef>
                <a:spcPts val="235"/>
              </a:spcBef>
            </a:pPr>
            <a:r>
              <a:rPr sz="800" i="1" spc="3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  <a:p>
            <a:pPr marL="240665" indent="-177165">
              <a:lnSpc>
                <a:spcPts val="890"/>
              </a:lnSpc>
              <a:buClr>
                <a:srgbClr val="3333B2"/>
              </a:buClr>
              <a:buFont typeface="Lucida Sans Unicode"/>
              <a:buChar char="►"/>
              <a:tabLst>
                <a:tab pos="240665" algn="l"/>
              </a:tabLst>
            </a:pPr>
            <a:r>
              <a:rPr sz="1100" dirty="0">
                <a:latin typeface="Tahoma"/>
                <a:cs typeface="Tahoma"/>
              </a:rPr>
              <a:t>We</a:t>
            </a:r>
            <a:r>
              <a:rPr sz="1100" spc="-20" dirty="0">
                <a:latin typeface="Tahoma"/>
                <a:cs typeface="Tahoma"/>
              </a:rPr>
              <a:t> can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express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linear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programming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problem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as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min</a:t>
            </a:r>
            <a:r>
              <a:rPr sz="750" b="1" baseline="-16666" dirty="0">
                <a:latin typeface="Roboto Bk"/>
                <a:cs typeface="Roboto Bk"/>
              </a:rPr>
              <a:t>x</a:t>
            </a:r>
            <a:r>
              <a:rPr sz="750" b="1" spc="225" baseline="-16666" dirty="0">
                <a:latin typeface="Roboto Bk"/>
                <a:cs typeface="Roboto Bk"/>
              </a:rPr>
              <a:t> </a:t>
            </a:r>
            <a:r>
              <a:rPr sz="1050" dirty="0">
                <a:latin typeface="Arial MT"/>
                <a:cs typeface="Arial MT"/>
              </a:rPr>
              <a:t>c</a:t>
            </a:r>
            <a:r>
              <a:rPr sz="1050" spc="445" dirty="0">
                <a:latin typeface="Arial MT"/>
                <a:cs typeface="Arial MT"/>
              </a:rPr>
              <a:t> </a:t>
            </a:r>
            <a:r>
              <a:rPr sz="1050" spc="-50" dirty="0">
                <a:latin typeface="Arial MT"/>
                <a:cs typeface="Arial MT"/>
              </a:rPr>
              <a:t>x</a:t>
            </a:r>
            <a:endParaRPr sz="1050">
              <a:latin typeface="Arial MT"/>
              <a:cs typeface="Arial MT"/>
            </a:endParaRPr>
          </a:p>
          <a:p>
            <a:pPr marL="240029">
              <a:lnSpc>
                <a:spcPct val="100000"/>
              </a:lnSpc>
              <a:spcBef>
                <a:spcPts val="35"/>
              </a:spcBef>
            </a:pPr>
            <a:r>
              <a:rPr sz="1100" spc="-40" dirty="0">
                <a:latin typeface="Tahoma"/>
                <a:cs typeface="Tahoma"/>
              </a:rPr>
              <a:t>subject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 </a:t>
            </a:r>
            <a:r>
              <a:rPr sz="1050" spc="55" dirty="0">
                <a:latin typeface="Arial MT"/>
                <a:cs typeface="Arial MT"/>
              </a:rPr>
              <a:t>Ax</a:t>
            </a:r>
            <a:r>
              <a:rPr sz="1050" spc="95" dirty="0">
                <a:latin typeface="Arial MT"/>
                <a:cs typeface="Arial MT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≤</a:t>
            </a:r>
            <a:r>
              <a:rPr sz="1100" spc="-60" dirty="0">
                <a:latin typeface="Lucida Sans Unicode"/>
                <a:cs typeface="Lucida Sans Unicode"/>
              </a:rPr>
              <a:t> </a:t>
            </a:r>
            <a:r>
              <a:rPr sz="1050" dirty="0">
                <a:latin typeface="Arial MT"/>
                <a:cs typeface="Arial MT"/>
              </a:rPr>
              <a:t>b</a:t>
            </a:r>
            <a:r>
              <a:rPr sz="1050" spc="90" dirty="0">
                <a:latin typeface="Arial MT"/>
                <a:cs typeface="Arial MT"/>
              </a:rPr>
              <a:t> </a:t>
            </a:r>
            <a:r>
              <a:rPr sz="1100" spc="-60" dirty="0">
                <a:latin typeface="Tahoma"/>
                <a:cs typeface="Tahoma"/>
              </a:rPr>
              <a:t>where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050" spc="90" dirty="0">
                <a:latin typeface="Arial MT"/>
                <a:cs typeface="Arial MT"/>
              </a:rPr>
              <a:t>A</a:t>
            </a:r>
            <a:r>
              <a:rPr sz="1050" dirty="0">
                <a:latin typeface="Arial MT"/>
                <a:cs typeface="Arial MT"/>
              </a:rPr>
              <a:t> </a:t>
            </a:r>
            <a:r>
              <a:rPr sz="1100" spc="-155" dirty="0">
                <a:latin typeface="Lucida Sans Unicode"/>
                <a:cs typeface="Lucida Sans Unicode"/>
              </a:rPr>
              <a:t>∈</a:t>
            </a:r>
            <a:r>
              <a:rPr sz="1100" spc="-4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Arial MT"/>
                <a:cs typeface="Arial MT"/>
              </a:rPr>
              <a:t>R</a:t>
            </a:r>
            <a:r>
              <a:rPr sz="1200" i="1" baseline="27777" dirty="0">
                <a:latin typeface="Arial"/>
                <a:cs typeface="Arial"/>
              </a:rPr>
              <a:t>m</a:t>
            </a:r>
            <a:r>
              <a:rPr sz="1200" baseline="27777" dirty="0">
                <a:latin typeface="Lucida Sans Unicode"/>
                <a:cs typeface="Lucida Sans Unicode"/>
              </a:rPr>
              <a:t>×</a:t>
            </a:r>
            <a:r>
              <a:rPr sz="1200" i="1" baseline="27777" dirty="0">
                <a:latin typeface="Arial"/>
                <a:cs typeface="Arial"/>
              </a:rPr>
              <a:t>d</a:t>
            </a:r>
            <a:r>
              <a:rPr sz="1200" i="1" spc="359" baseline="27777" dirty="0">
                <a:latin typeface="Arial"/>
                <a:cs typeface="Arial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b</a:t>
            </a:r>
            <a:r>
              <a:rPr sz="1100" i="1" spc="15" dirty="0">
                <a:latin typeface="Arial"/>
                <a:cs typeface="Arial"/>
              </a:rPr>
              <a:t> </a:t>
            </a:r>
            <a:r>
              <a:rPr sz="1100" spc="-155" dirty="0">
                <a:latin typeface="Lucida Sans Unicode"/>
                <a:cs typeface="Lucida Sans Unicode"/>
              </a:rPr>
              <a:t>∈</a:t>
            </a:r>
            <a:r>
              <a:rPr sz="1100" spc="-45" dirty="0">
                <a:latin typeface="Lucida Sans Unicode"/>
                <a:cs typeface="Lucida Sans Unicode"/>
              </a:rPr>
              <a:t> </a:t>
            </a:r>
            <a:r>
              <a:rPr sz="1100" spc="-20" dirty="0">
                <a:latin typeface="Arial MT"/>
                <a:cs typeface="Arial MT"/>
              </a:rPr>
              <a:t>R</a:t>
            </a:r>
            <a:r>
              <a:rPr sz="1200" i="1" spc="-30" baseline="27777" dirty="0">
                <a:latin typeface="Arial"/>
                <a:cs typeface="Arial"/>
              </a:rPr>
              <a:t>m</a:t>
            </a:r>
            <a:r>
              <a:rPr sz="1200" spc="-30" baseline="27777" dirty="0">
                <a:latin typeface="Lucida Sans Unicode"/>
                <a:cs typeface="Lucida Sans Unicode"/>
              </a:rPr>
              <a:t>×</a:t>
            </a:r>
            <a:r>
              <a:rPr sz="1200" spc="-30" baseline="27777" dirty="0">
                <a:latin typeface="Tahoma"/>
                <a:cs typeface="Tahoma"/>
              </a:rPr>
              <a:t>1</a:t>
            </a:r>
            <a:r>
              <a:rPr sz="1100" spc="-20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240665" indent="-177165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Font typeface="Lucida Sans Unicode"/>
              <a:buChar char="►"/>
              <a:tabLst>
                <a:tab pos="240665" algn="l"/>
              </a:tabLst>
            </a:pPr>
            <a:r>
              <a:rPr sz="1100" dirty="0">
                <a:latin typeface="Tahoma"/>
                <a:cs typeface="Tahoma"/>
              </a:rPr>
              <a:t>The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Lagrangian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dirty="0">
                <a:latin typeface="Verdana"/>
                <a:cs typeface="Verdana"/>
              </a:rPr>
              <a:t>L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050" spc="-190" dirty="0">
                <a:latin typeface="Arial MT"/>
                <a:cs typeface="Arial MT"/>
              </a:rPr>
              <a:t> 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b="1" i="1" spc="55" dirty="0">
                <a:latin typeface="Arial"/>
                <a:cs typeface="Arial"/>
              </a:rPr>
              <a:t>λ</a:t>
            </a:r>
            <a:r>
              <a:rPr sz="1100" spc="55" dirty="0">
                <a:latin typeface="Tahoma"/>
                <a:cs typeface="Tahoma"/>
              </a:rPr>
              <a:t>)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given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by</a:t>
            </a:r>
            <a:endParaRPr sz="1100">
              <a:latin typeface="Tahoma"/>
              <a:cs typeface="Tahoma"/>
            </a:endParaRPr>
          </a:p>
          <a:p>
            <a:pPr marL="240029" marR="55880">
              <a:lnSpc>
                <a:spcPct val="102699"/>
              </a:lnSpc>
            </a:pPr>
            <a:r>
              <a:rPr sz="1100" dirty="0">
                <a:latin typeface="Verdana"/>
                <a:cs typeface="Verdana"/>
              </a:rPr>
              <a:t>L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050" spc="-190" dirty="0">
                <a:latin typeface="Arial MT"/>
                <a:cs typeface="Arial MT"/>
              </a:rPr>
              <a:t> 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65" dirty="0">
                <a:latin typeface="Calibri"/>
                <a:cs typeface="Calibri"/>
              </a:rPr>
              <a:t> </a:t>
            </a:r>
            <a:r>
              <a:rPr sz="1100" b="1" i="1" spc="55" dirty="0">
                <a:latin typeface="Arial"/>
                <a:cs typeface="Arial"/>
              </a:rPr>
              <a:t>λ</a:t>
            </a:r>
            <a:r>
              <a:rPr sz="1100" spc="55" dirty="0">
                <a:latin typeface="Tahoma"/>
                <a:cs typeface="Tahoma"/>
              </a:rPr>
              <a:t>)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i="1" spc="55" dirty="0">
                <a:latin typeface="Arial"/>
                <a:cs typeface="Arial"/>
              </a:rPr>
              <a:t>c</a:t>
            </a:r>
            <a:r>
              <a:rPr sz="1200" i="1" spc="82" baseline="27777" dirty="0">
                <a:latin typeface="Arial"/>
                <a:cs typeface="Arial"/>
              </a:rPr>
              <a:t>T</a:t>
            </a:r>
            <a:r>
              <a:rPr sz="1200" i="1" spc="-97" baseline="27777" dirty="0">
                <a:latin typeface="Arial"/>
                <a:cs typeface="Arial"/>
              </a:rPr>
              <a:t> 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050" spc="60" dirty="0">
                <a:latin typeface="Arial MT"/>
                <a:cs typeface="Arial MT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b="1" i="1" spc="100" dirty="0">
                <a:latin typeface="Arial"/>
                <a:cs typeface="Arial"/>
              </a:rPr>
              <a:t>λ</a:t>
            </a:r>
            <a:r>
              <a:rPr sz="1200" i="1" spc="150" baseline="27777" dirty="0">
                <a:latin typeface="Arial"/>
                <a:cs typeface="Arial"/>
              </a:rPr>
              <a:t>T</a:t>
            </a:r>
            <a:r>
              <a:rPr sz="1200" i="1" spc="-97" baseline="27777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Ax</a:t>
            </a:r>
            <a:r>
              <a:rPr sz="1050" spc="60" dirty="0">
                <a:latin typeface="Arial MT"/>
                <a:cs typeface="Arial MT"/>
              </a:rPr>
              <a:t> </a:t>
            </a:r>
            <a:r>
              <a:rPr sz="1100" spc="-35" dirty="0">
                <a:latin typeface="Lucida Sans Unicode"/>
                <a:cs typeface="Lucida Sans Unicode"/>
              </a:rPr>
              <a:t>−</a:t>
            </a:r>
            <a:r>
              <a:rPr sz="1100" spc="-95" dirty="0">
                <a:latin typeface="Lucida Sans Unicode"/>
                <a:cs typeface="Lucida Sans Unicode"/>
              </a:rPr>
              <a:t> </a:t>
            </a:r>
            <a:r>
              <a:rPr sz="1050" dirty="0">
                <a:latin typeface="Arial MT"/>
                <a:cs typeface="Arial MT"/>
              </a:rPr>
              <a:t>b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where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b="1" i="1" spc="114" dirty="0">
                <a:latin typeface="Arial"/>
                <a:cs typeface="Arial"/>
              </a:rPr>
              <a:t>λ</a:t>
            </a:r>
            <a:r>
              <a:rPr sz="1100" b="1" i="1" spc="5" dirty="0">
                <a:latin typeface="Arial"/>
                <a:cs typeface="Arial"/>
              </a:rPr>
              <a:t> </a:t>
            </a:r>
            <a:r>
              <a:rPr sz="1100" spc="-155" dirty="0">
                <a:latin typeface="Lucida Sans Unicode"/>
                <a:cs typeface="Lucida Sans Unicode"/>
              </a:rPr>
              <a:t>∈</a:t>
            </a:r>
            <a:r>
              <a:rPr sz="1100" spc="-3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Arial MT"/>
                <a:cs typeface="Arial MT"/>
              </a:rPr>
              <a:t>R</a:t>
            </a:r>
            <a:r>
              <a:rPr sz="1200" i="1" baseline="27777" dirty="0">
                <a:latin typeface="Arial"/>
                <a:cs typeface="Arial"/>
              </a:rPr>
              <a:t>m</a:t>
            </a:r>
            <a:r>
              <a:rPr sz="1200" i="1" spc="330" baseline="27777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vector</a:t>
            </a:r>
            <a:r>
              <a:rPr sz="1100" spc="3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of </a:t>
            </a:r>
            <a:r>
              <a:rPr sz="1100" spc="-60" dirty="0">
                <a:latin typeface="Tahoma"/>
                <a:cs typeface="Tahoma"/>
              </a:rPr>
              <a:t>non-</a:t>
            </a:r>
            <a:r>
              <a:rPr sz="1100" spc="-40" dirty="0">
                <a:latin typeface="Tahoma"/>
                <a:cs typeface="Tahoma"/>
              </a:rPr>
              <a:t>negative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Lagrangian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multipliers.</a:t>
            </a:r>
            <a:endParaRPr sz="1100">
              <a:latin typeface="Tahoma"/>
              <a:cs typeface="Tahoma"/>
            </a:endParaRPr>
          </a:p>
          <a:p>
            <a:pPr marL="240665" indent="-177165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Font typeface="Lucida Sans Unicode"/>
              <a:buChar char="►"/>
              <a:tabLst>
                <a:tab pos="240665" algn="l"/>
              </a:tabLst>
            </a:pPr>
            <a:r>
              <a:rPr sz="1100" dirty="0">
                <a:latin typeface="Tahoma"/>
                <a:cs typeface="Tahoma"/>
              </a:rPr>
              <a:t>We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can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rewrite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Lagrangian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as</a:t>
            </a:r>
            <a:endParaRPr sz="1100">
              <a:latin typeface="Tahoma"/>
              <a:cs typeface="Tahoma"/>
            </a:endParaRPr>
          </a:p>
          <a:p>
            <a:pPr marL="240029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latin typeface="Verdana"/>
                <a:cs typeface="Verdana"/>
              </a:rPr>
              <a:t>L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050" spc="-180" dirty="0">
                <a:latin typeface="Arial MT"/>
                <a:cs typeface="Arial MT"/>
              </a:rPr>
              <a:t> 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55" dirty="0">
                <a:latin typeface="Calibri"/>
                <a:cs typeface="Calibri"/>
              </a:rPr>
              <a:t> </a:t>
            </a:r>
            <a:r>
              <a:rPr sz="1100" b="1" i="1" spc="55" dirty="0">
                <a:latin typeface="Arial"/>
                <a:cs typeface="Arial"/>
              </a:rPr>
              <a:t>λ</a:t>
            </a:r>
            <a:r>
              <a:rPr sz="1100" spc="55" dirty="0">
                <a:latin typeface="Tahoma"/>
                <a:cs typeface="Tahoma"/>
              </a:rPr>
              <a:t>)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c</a:t>
            </a:r>
            <a:r>
              <a:rPr sz="1050" spc="75" dirty="0">
                <a:latin typeface="Arial MT"/>
                <a:cs typeface="Arial MT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050" spc="85" dirty="0">
                <a:latin typeface="Arial MT"/>
                <a:cs typeface="Arial MT"/>
              </a:rPr>
              <a:t>A</a:t>
            </a:r>
            <a:r>
              <a:rPr sz="1200" i="1" spc="127" baseline="27777" dirty="0">
                <a:latin typeface="Arial"/>
                <a:cs typeface="Arial"/>
              </a:rPr>
              <a:t>T</a:t>
            </a:r>
            <a:r>
              <a:rPr sz="1200" i="1" spc="-82" baseline="27777" dirty="0">
                <a:latin typeface="Arial"/>
                <a:cs typeface="Arial"/>
              </a:rPr>
              <a:t> </a:t>
            </a:r>
            <a:r>
              <a:rPr sz="1100" b="1" i="1" spc="65" dirty="0">
                <a:latin typeface="Arial"/>
                <a:cs typeface="Arial"/>
              </a:rPr>
              <a:t>λ</a:t>
            </a:r>
            <a:r>
              <a:rPr sz="1100" spc="65" dirty="0">
                <a:latin typeface="Tahoma"/>
                <a:cs typeface="Tahoma"/>
              </a:rPr>
              <a:t>)</a:t>
            </a:r>
            <a:r>
              <a:rPr sz="1200" i="1" spc="97" baseline="27777" dirty="0">
                <a:latin typeface="Arial"/>
                <a:cs typeface="Arial"/>
              </a:rPr>
              <a:t>T</a:t>
            </a:r>
            <a:r>
              <a:rPr sz="1200" i="1" spc="-82" baseline="27777" dirty="0">
                <a:latin typeface="Arial"/>
                <a:cs typeface="Arial"/>
              </a:rPr>
              <a:t> 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050" spc="85" dirty="0">
                <a:latin typeface="Arial MT"/>
                <a:cs typeface="Arial MT"/>
              </a:rPr>
              <a:t> </a:t>
            </a:r>
            <a:r>
              <a:rPr sz="1100" spc="-35" dirty="0">
                <a:latin typeface="Lucida Sans Unicode"/>
                <a:cs typeface="Lucida Sans Unicode"/>
              </a:rPr>
              <a:t>−</a:t>
            </a:r>
            <a:r>
              <a:rPr sz="1100" spc="-80" dirty="0">
                <a:latin typeface="Lucida Sans Unicode"/>
                <a:cs typeface="Lucida Sans Unicode"/>
              </a:rPr>
              <a:t> </a:t>
            </a:r>
            <a:r>
              <a:rPr sz="1100" b="1" i="1" spc="100" dirty="0">
                <a:latin typeface="Arial"/>
                <a:cs typeface="Arial"/>
              </a:rPr>
              <a:t>λ</a:t>
            </a:r>
            <a:r>
              <a:rPr sz="1200" i="1" spc="150" baseline="27777" dirty="0">
                <a:latin typeface="Arial"/>
                <a:cs typeface="Arial"/>
              </a:rPr>
              <a:t>T</a:t>
            </a:r>
            <a:r>
              <a:rPr sz="1200" i="1" spc="-82" baseline="27777" dirty="0">
                <a:latin typeface="Arial"/>
                <a:cs typeface="Arial"/>
              </a:rPr>
              <a:t> </a:t>
            </a:r>
            <a:r>
              <a:rPr sz="1050" spc="-25" dirty="0">
                <a:latin typeface="Arial MT"/>
                <a:cs typeface="Arial MT"/>
              </a:rPr>
              <a:t>b</a:t>
            </a:r>
            <a:r>
              <a:rPr sz="1100" spc="-2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Linear</a:t>
            </a:r>
            <a:r>
              <a:rPr spc="-55" dirty="0"/>
              <a:t> programming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957" y="619835"/>
            <a:ext cx="3845560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14629" marR="30480" indent="-17716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20" dirty="0">
                <a:latin typeface="Tahoma"/>
                <a:cs typeface="Tahoma"/>
              </a:rPr>
              <a:t>Taking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derivative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Lagrangian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with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respect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050" spc="105" dirty="0">
                <a:latin typeface="Arial MT"/>
                <a:cs typeface="Arial MT"/>
              </a:rPr>
              <a:t> </a:t>
            </a:r>
            <a:r>
              <a:rPr sz="1100" spc="-35" dirty="0">
                <a:latin typeface="Tahoma"/>
                <a:cs typeface="Tahoma"/>
              </a:rPr>
              <a:t>and </a:t>
            </a:r>
            <a:r>
              <a:rPr sz="1100" spc="-25" dirty="0">
                <a:latin typeface="Tahoma"/>
                <a:cs typeface="Tahoma"/>
              </a:rPr>
              <a:t>setting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it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zero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90" dirty="0">
                <a:latin typeface="Tahoma"/>
                <a:cs typeface="Tahoma"/>
              </a:rPr>
              <a:t>we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get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050" dirty="0">
                <a:latin typeface="Arial MT"/>
                <a:cs typeface="Arial MT"/>
              </a:rPr>
              <a:t>c</a:t>
            </a:r>
            <a:r>
              <a:rPr sz="1050" spc="30" dirty="0">
                <a:latin typeface="Arial MT"/>
                <a:cs typeface="Arial MT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050" spc="85" dirty="0">
                <a:latin typeface="Arial MT"/>
                <a:cs typeface="Arial MT"/>
              </a:rPr>
              <a:t>A</a:t>
            </a:r>
            <a:r>
              <a:rPr sz="1200" i="1" spc="127" baseline="27777" dirty="0">
                <a:latin typeface="Arial"/>
                <a:cs typeface="Arial"/>
              </a:rPr>
              <a:t>T</a:t>
            </a:r>
            <a:r>
              <a:rPr sz="1200" i="1" spc="-104" baseline="27777" dirty="0">
                <a:latin typeface="Arial"/>
                <a:cs typeface="Arial"/>
              </a:rPr>
              <a:t> </a:t>
            </a:r>
            <a:r>
              <a:rPr sz="1100" b="1" i="1" spc="114" dirty="0">
                <a:latin typeface="Arial"/>
                <a:cs typeface="Arial"/>
              </a:rPr>
              <a:t>λ</a:t>
            </a:r>
            <a:r>
              <a:rPr sz="1100" b="1" i="1" spc="-1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0.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78635" y="1073085"/>
            <a:ext cx="23241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b="1" spc="150" dirty="0">
                <a:latin typeface="Roboto Bk"/>
                <a:cs typeface="Roboto Bk"/>
              </a:rPr>
              <a:t>x</a:t>
            </a:r>
            <a:r>
              <a:rPr sz="500" b="1" spc="-50" dirty="0">
                <a:latin typeface="Roboto Bk"/>
                <a:cs typeface="Roboto Bk"/>
              </a:rPr>
              <a:t> </a:t>
            </a:r>
            <a:r>
              <a:rPr sz="800" spc="-25" dirty="0">
                <a:latin typeface="Lucida Sans Unicode"/>
                <a:cs typeface="Lucida Sans Unicode"/>
              </a:rPr>
              <a:t>∈</a:t>
            </a:r>
            <a:r>
              <a:rPr sz="800" spc="-25" dirty="0">
                <a:latin typeface="Arial MT"/>
                <a:cs typeface="Arial MT"/>
              </a:rPr>
              <a:t>R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1957" y="1006943"/>
            <a:ext cx="33591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5265" indent="-177165">
              <a:lnSpc>
                <a:spcPct val="100000"/>
              </a:lnSpc>
              <a:spcBef>
                <a:spcPts val="90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  <a:tab pos="1475740" algn="l"/>
              </a:tabLst>
            </a:pPr>
            <a:r>
              <a:rPr sz="1650" spc="-30" baseline="2525" dirty="0">
                <a:latin typeface="Tahoma"/>
                <a:cs typeface="Tahoma"/>
              </a:rPr>
              <a:t>Since</a:t>
            </a:r>
            <a:r>
              <a:rPr sz="1650" spc="97" baseline="2525" dirty="0">
                <a:latin typeface="Tahoma"/>
                <a:cs typeface="Tahoma"/>
              </a:rPr>
              <a:t> </a:t>
            </a:r>
            <a:r>
              <a:rPr sz="1650" baseline="2525" dirty="0">
                <a:latin typeface="Verdana"/>
                <a:cs typeface="Verdana"/>
              </a:rPr>
              <a:t>D</a:t>
            </a:r>
            <a:r>
              <a:rPr sz="1650" baseline="2525" dirty="0">
                <a:latin typeface="Tahoma"/>
                <a:cs typeface="Tahoma"/>
              </a:rPr>
              <a:t>(</a:t>
            </a:r>
            <a:r>
              <a:rPr sz="1650" i="1" baseline="2525" dirty="0">
                <a:latin typeface="Calibri"/>
                <a:cs typeface="Calibri"/>
              </a:rPr>
              <a:t>λ</a:t>
            </a:r>
            <a:r>
              <a:rPr sz="1650" baseline="2525" dirty="0">
                <a:latin typeface="Tahoma"/>
                <a:cs typeface="Tahoma"/>
              </a:rPr>
              <a:t>)</a:t>
            </a:r>
            <a:r>
              <a:rPr sz="1650" spc="-7" baseline="2525" dirty="0">
                <a:latin typeface="Tahoma"/>
                <a:cs typeface="Tahoma"/>
              </a:rPr>
              <a:t> </a:t>
            </a:r>
            <a:r>
              <a:rPr sz="1650" baseline="2525" dirty="0">
                <a:latin typeface="Tahoma"/>
                <a:cs typeface="Tahoma"/>
              </a:rPr>
              <a:t>= </a:t>
            </a:r>
            <a:r>
              <a:rPr sz="1650" spc="-37" baseline="2525" dirty="0">
                <a:latin typeface="Tahoma"/>
                <a:cs typeface="Tahoma"/>
              </a:rPr>
              <a:t>min</a:t>
            </a:r>
            <a:r>
              <a:rPr sz="1650" baseline="2525" dirty="0">
                <a:latin typeface="Tahoma"/>
                <a:cs typeface="Tahoma"/>
              </a:rPr>
              <a:t>	</a:t>
            </a:r>
            <a:r>
              <a:rPr sz="600" i="1" dirty="0">
                <a:latin typeface="Arial"/>
                <a:cs typeface="Arial"/>
              </a:rPr>
              <a:t>d</a:t>
            </a:r>
            <a:r>
              <a:rPr sz="600" i="1" spc="165" dirty="0">
                <a:latin typeface="Arial"/>
                <a:cs typeface="Arial"/>
              </a:rPr>
              <a:t> </a:t>
            </a:r>
            <a:r>
              <a:rPr sz="1650" baseline="2525" dirty="0">
                <a:latin typeface="Verdana"/>
                <a:cs typeface="Verdana"/>
              </a:rPr>
              <a:t>L</a:t>
            </a:r>
            <a:r>
              <a:rPr sz="1650" baseline="2525" dirty="0">
                <a:latin typeface="Tahoma"/>
                <a:cs typeface="Tahoma"/>
              </a:rPr>
              <a:t>(</a:t>
            </a:r>
            <a:r>
              <a:rPr sz="1575" baseline="2645" dirty="0">
                <a:latin typeface="Arial MT"/>
                <a:cs typeface="Arial MT"/>
              </a:rPr>
              <a:t>x</a:t>
            </a:r>
            <a:r>
              <a:rPr sz="1575" spc="-284" baseline="2645" dirty="0">
                <a:latin typeface="Arial MT"/>
                <a:cs typeface="Arial MT"/>
              </a:rPr>
              <a:t> </a:t>
            </a:r>
            <a:r>
              <a:rPr sz="1650" i="1" baseline="2525" dirty="0">
                <a:latin typeface="Calibri"/>
                <a:cs typeface="Calibri"/>
              </a:rPr>
              <a:t>,</a:t>
            </a:r>
            <a:r>
              <a:rPr sz="1650" i="1" spc="-104" baseline="2525" dirty="0">
                <a:latin typeface="Calibri"/>
                <a:cs typeface="Calibri"/>
              </a:rPr>
              <a:t> </a:t>
            </a:r>
            <a:r>
              <a:rPr sz="1650" b="1" i="1" baseline="2525" dirty="0">
                <a:latin typeface="Arial"/>
                <a:cs typeface="Arial"/>
              </a:rPr>
              <a:t>λ</a:t>
            </a:r>
            <a:r>
              <a:rPr sz="1650" baseline="2525" dirty="0">
                <a:latin typeface="Tahoma"/>
                <a:cs typeface="Tahoma"/>
              </a:rPr>
              <a:t>),</a:t>
            </a:r>
            <a:r>
              <a:rPr sz="1650" spc="37" baseline="2525" dirty="0">
                <a:latin typeface="Tahoma"/>
                <a:cs typeface="Tahoma"/>
              </a:rPr>
              <a:t> </a:t>
            </a:r>
            <a:r>
              <a:rPr sz="1650" spc="-52" baseline="2525" dirty="0">
                <a:latin typeface="Tahoma"/>
                <a:cs typeface="Tahoma"/>
              </a:rPr>
              <a:t>plugging</a:t>
            </a:r>
            <a:r>
              <a:rPr sz="1650" spc="30" baseline="2525" dirty="0">
                <a:latin typeface="Tahoma"/>
                <a:cs typeface="Tahoma"/>
              </a:rPr>
              <a:t> </a:t>
            </a:r>
            <a:r>
              <a:rPr sz="1650" baseline="2525" dirty="0">
                <a:latin typeface="Tahoma"/>
                <a:cs typeface="Tahoma"/>
              </a:rPr>
              <a:t>in</a:t>
            </a:r>
            <a:r>
              <a:rPr sz="1650" spc="37" baseline="2525" dirty="0">
                <a:latin typeface="Tahoma"/>
                <a:cs typeface="Tahoma"/>
              </a:rPr>
              <a:t> </a:t>
            </a:r>
            <a:r>
              <a:rPr sz="1650" spc="-15" baseline="2525" dirty="0">
                <a:latin typeface="Tahoma"/>
                <a:cs typeface="Tahoma"/>
              </a:rPr>
              <a:t>the</a:t>
            </a:r>
            <a:r>
              <a:rPr sz="1650" spc="37" baseline="2525" dirty="0">
                <a:latin typeface="Tahoma"/>
                <a:cs typeface="Tahoma"/>
              </a:rPr>
              <a:t> </a:t>
            </a:r>
            <a:r>
              <a:rPr sz="1650" spc="-30" baseline="2525" dirty="0">
                <a:latin typeface="Tahoma"/>
                <a:cs typeface="Tahoma"/>
              </a:rPr>
              <a:t>above</a:t>
            </a:r>
            <a:endParaRPr sz="1650" baseline="2525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5472" y="1149946"/>
            <a:ext cx="3596944" cy="61491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15265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lang="en-US" sz="1100" dirty="0">
                <a:latin typeface="Tahoma"/>
                <a:cs typeface="Tahoma"/>
              </a:rPr>
              <a:t>We</a:t>
            </a:r>
            <a:r>
              <a:rPr lang="en-US" sz="1100" spc="-20" dirty="0">
                <a:latin typeface="Tahoma"/>
                <a:cs typeface="Tahoma"/>
              </a:rPr>
              <a:t> </a:t>
            </a:r>
            <a:r>
              <a:rPr lang="en-US" sz="1100" spc="-45" dirty="0">
                <a:latin typeface="Tahoma"/>
                <a:cs typeface="Tahoma"/>
              </a:rPr>
              <a:t>would</a:t>
            </a:r>
            <a:r>
              <a:rPr lang="en-US" sz="1100" spc="-15" dirty="0">
                <a:latin typeface="Tahoma"/>
                <a:cs typeface="Tahoma"/>
              </a:rPr>
              <a:t> </a:t>
            </a:r>
            <a:r>
              <a:rPr lang="en-US" sz="1100" spc="-10" dirty="0">
                <a:latin typeface="Tahoma"/>
                <a:cs typeface="Tahoma"/>
              </a:rPr>
              <a:t>like</a:t>
            </a:r>
            <a:r>
              <a:rPr lang="en-US" sz="1100" spc="-20" dirty="0">
                <a:latin typeface="Tahoma"/>
                <a:cs typeface="Tahoma"/>
              </a:rPr>
              <a:t> </a:t>
            </a:r>
            <a:r>
              <a:rPr lang="en-US" sz="1100" dirty="0">
                <a:latin typeface="Tahoma"/>
                <a:cs typeface="Tahoma"/>
              </a:rPr>
              <a:t>to</a:t>
            </a:r>
            <a:r>
              <a:rPr lang="en-US" sz="1100" spc="-20" dirty="0">
                <a:latin typeface="Tahoma"/>
                <a:cs typeface="Tahoma"/>
              </a:rPr>
              <a:t> </a:t>
            </a:r>
            <a:r>
              <a:rPr lang="en-US" sz="1100" spc="-35" dirty="0">
                <a:latin typeface="Tahoma"/>
                <a:cs typeface="Tahoma"/>
              </a:rPr>
              <a:t>maximize</a:t>
            </a:r>
            <a:r>
              <a:rPr lang="en-US" sz="1100" spc="-20" dirty="0">
                <a:latin typeface="Tahoma"/>
                <a:cs typeface="Tahoma"/>
              </a:rPr>
              <a:t> </a:t>
            </a:r>
            <a:r>
              <a:rPr lang="en-US" sz="1100" dirty="0">
                <a:latin typeface="Verdana"/>
                <a:cs typeface="Verdana"/>
              </a:rPr>
              <a:t>D</a:t>
            </a:r>
            <a:r>
              <a:rPr lang="en-US" sz="1100" dirty="0">
                <a:latin typeface="Tahoma"/>
                <a:cs typeface="Tahoma"/>
              </a:rPr>
              <a:t>(</a:t>
            </a:r>
            <a:r>
              <a:rPr lang="en-US" sz="1100" b="1" i="1" dirty="0">
                <a:latin typeface="Arial"/>
                <a:cs typeface="Arial"/>
              </a:rPr>
              <a:t>λ</a:t>
            </a:r>
            <a:r>
              <a:rPr lang="en-US" sz="1100" dirty="0">
                <a:latin typeface="Tahoma"/>
                <a:cs typeface="Tahoma"/>
              </a:rPr>
              <a:t>),</a:t>
            </a:r>
            <a:r>
              <a:rPr lang="en-US" sz="1100" spc="-15" dirty="0">
                <a:latin typeface="Tahoma"/>
                <a:cs typeface="Tahoma"/>
              </a:rPr>
              <a:t> </a:t>
            </a:r>
            <a:r>
              <a:rPr lang="en-US" sz="1100" spc="-35" dirty="0">
                <a:latin typeface="Tahoma"/>
                <a:cs typeface="Tahoma"/>
              </a:rPr>
              <a:t>subject</a:t>
            </a:r>
            <a:r>
              <a:rPr lang="en-US" sz="1100" spc="-20" dirty="0">
                <a:latin typeface="Tahoma"/>
                <a:cs typeface="Tahoma"/>
              </a:rPr>
              <a:t> </a:t>
            </a:r>
            <a:r>
              <a:rPr lang="en-US" sz="1100" dirty="0">
                <a:latin typeface="Tahoma"/>
                <a:cs typeface="Tahoma"/>
              </a:rPr>
              <a:t>to</a:t>
            </a:r>
            <a:r>
              <a:rPr lang="en-US" sz="1100" spc="-20" dirty="0">
                <a:latin typeface="Tahoma"/>
                <a:cs typeface="Tahoma"/>
              </a:rPr>
              <a:t> </a:t>
            </a:r>
            <a:r>
              <a:rPr lang="en-US" sz="1100" spc="-10" dirty="0">
                <a:latin typeface="Tahoma"/>
                <a:cs typeface="Tahoma"/>
              </a:rPr>
              <a:t>the</a:t>
            </a:r>
            <a:r>
              <a:rPr lang="en-US" sz="1100" spc="-15" dirty="0">
                <a:latin typeface="Tahoma"/>
                <a:cs typeface="Tahoma"/>
              </a:rPr>
              <a:t> </a:t>
            </a:r>
            <a:r>
              <a:rPr lang="en-US" sz="1100" spc="-10" dirty="0">
                <a:latin typeface="Tahoma"/>
                <a:cs typeface="Tahoma"/>
              </a:rPr>
              <a:t>constraint</a:t>
            </a:r>
            <a:endParaRPr lang="en-US" sz="1100" dirty="0">
              <a:latin typeface="Tahoma"/>
              <a:cs typeface="Tahoma"/>
            </a:endParaRPr>
          </a:p>
          <a:p>
            <a:pPr marL="214629">
              <a:lnSpc>
                <a:spcPct val="100000"/>
              </a:lnSpc>
              <a:spcBef>
                <a:spcPts val="434"/>
              </a:spcBef>
            </a:pPr>
            <a:r>
              <a:rPr sz="1100" spc="-35" dirty="0">
                <a:latin typeface="Tahoma"/>
                <a:cs typeface="Tahoma"/>
              </a:rPr>
              <a:t>equation</a:t>
            </a:r>
            <a:r>
              <a:rPr sz="1100" spc="4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gives</a:t>
            </a:r>
            <a:r>
              <a:rPr sz="1100" spc="45" dirty="0">
                <a:latin typeface="Tahoma"/>
                <a:cs typeface="Tahoma"/>
              </a:rPr>
              <a:t> </a:t>
            </a:r>
            <a:r>
              <a:rPr sz="1100" dirty="0">
                <a:latin typeface="Verdana"/>
                <a:cs typeface="Verdana"/>
              </a:rPr>
              <a:t>D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b="1" i="1" dirty="0">
                <a:latin typeface="Arial"/>
                <a:cs typeface="Arial"/>
              </a:rPr>
              <a:t>λ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55" dirty="0">
                <a:latin typeface="Lucida Sans Unicode"/>
                <a:cs typeface="Lucida Sans Unicode"/>
              </a:rPr>
              <a:t>−</a:t>
            </a:r>
            <a:r>
              <a:rPr sz="1100" b="1" i="1" spc="55" dirty="0">
                <a:latin typeface="Arial"/>
                <a:cs typeface="Arial"/>
              </a:rPr>
              <a:t>λ</a:t>
            </a:r>
            <a:r>
              <a:rPr sz="1200" i="1" spc="82" baseline="27777" dirty="0">
                <a:latin typeface="Arial"/>
                <a:cs typeface="Arial"/>
              </a:rPr>
              <a:t>T</a:t>
            </a:r>
            <a:r>
              <a:rPr sz="1200" i="1" spc="-89" baseline="27777" dirty="0">
                <a:latin typeface="Arial"/>
                <a:cs typeface="Arial"/>
              </a:rPr>
              <a:t> </a:t>
            </a:r>
            <a:r>
              <a:rPr sz="1050" spc="-25" dirty="0">
                <a:latin typeface="Arial MT"/>
                <a:cs typeface="Arial MT"/>
              </a:rPr>
              <a:t>b</a:t>
            </a:r>
            <a:r>
              <a:rPr sz="1100" spc="-25" dirty="0">
                <a:latin typeface="Tahoma"/>
                <a:cs typeface="Tahoma"/>
              </a:rPr>
              <a:t>.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8650" y="1699203"/>
            <a:ext cx="2687967" cy="602087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14629">
              <a:lnSpc>
                <a:spcPct val="100000"/>
              </a:lnSpc>
              <a:spcBef>
                <a:spcPts val="434"/>
              </a:spcBef>
            </a:pPr>
            <a:r>
              <a:rPr sz="1100" b="1" i="1" spc="114" dirty="0">
                <a:latin typeface="Arial"/>
                <a:cs typeface="Arial"/>
              </a:rPr>
              <a:t>λ</a:t>
            </a:r>
            <a:r>
              <a:rPr sz="1100" b="1" i="1" spc="-25" dirty="0">
                <a:latin typeface="Arial"/>
                <a:cs typeface="Arial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≥</a:t>
            </a:r>
            <a:r>
              <a:rPr sz="1100" spc="-60" dirty="0">
                <a:latin typeface="Lucida Sans Unicode"/>
                <a:cs typeface="Lucida Sans Unicode"/>
              </a:rPr>
              <a:t> </a:t>
            </a:r>
            <a:r>
              <a:rPr sz="1100" spc="-25" dirty="0">
                <a:latin typeface="Tahoma"/>
                <a:cs typeface="Tahoma"/>
              </a:rPr>
              <a:t>0.</a:t>
            </a:r>
            <a:endParaRPr sz="1100" dirty="0">
              <a:latin typeface="Tahoma"/>
              <a:cs typeface="Tahoma"/>
            </a:endParaRPr>
          </a:p>
          <a:p>
            <a:pPr marL="215265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dirty="0">
                <a:latin typeface="Tahoma"/>
                <a:cs typeface="Tahoma"/>
              </a:rPr>
              <a:t>Thus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we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end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up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with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following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problem: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32125" y="2057525"/>
            <a:ext cx="9906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3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10800000" flipV="1">
            <a:off x="1080579" y="2448040"/>
            <a:ext cx="1815769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10" dirty="0" err="1">
                <a:latin typeface="Arial"/>
                <a:cs typeface="Arial"/>
              </a:rPr>
              <a:t>max</a:t>
            </a:r>
            <a:r>
              <a:rPr sz="1200" b="1" i="1" spc="-15" baseline="-13888" dirty="0" err="1">
                <a:latin typeface="Arial"/>
                <a:cs typeface="Arial"/>
              </a:rPr>
              <a:t>λ</a:t>
            </a:r>
            <a:r>
              <a:rPr sz="1200" spc="-15" baseline="-13888" dirty="0" err="1">
                <a:latin typeface="Lucida Sans Unicode"/>
                <a:cs typeface="Lucida Sans Unicode"/>
              </a:rPr>
              <a:t>∈</a:t>
            </a:r>
            <a:r>
              <a:rPr sz="1200" spc="-15" baseline="-13888" dirty="0" err="1">
                <a:latin typeface="Arial MT"/>
                <a:cs typeface="Arial MT"/>
              </a:rPr>
              <a:t>R</a:t>
            </a:r>
            <a:r>
              <a:rPr sz="900" i="1" spc="-15" baseline="4629" dirty="0" err="1">
                <a:latin typeface="Arial"/>
                <a:cs typeface="Arial"/>
              </a:rPr>
              <a:t>m</a:t>
            </a:r>
            <a:r>
              <a:rPr sz="900" i="1" spc="209" baseline="4629" dirty="0">
                <a:latin typeface="Arial"/>
                <a:cs typeface="Arial"/>
              </a:rPr>
              <a:t> </a:t>
            </a:r>
            <a:r>
              <a:rPr lang="en-IN" sz="900" i="1" spc="209" baseline="4629" dirty="0">
                <a:latin typeface="Arial"/>
                <a:cs typeface="Arial"/>
              </a:rPr>
              <a:t>  </a:t>
            </a:r>
            <a:r>
              <a:rPr sz="1100" spc="-35" dirty="0">
                <a:latin typeface="Lucida Sans Unicode"/>
                <a:cs typeface="Lucida Sans Unicode"/>
              </a:rPr>
              <a:t>−</a:t>
            </a:r>
            <a:r>
              <a:rPr sz="1100" spc="-105" dirty="0">
                <a:latin typeface="Lucida Sans Unicode"/>
                <a:cs typeface="Lucida Sans Unicode"/>
              </a:rPr>
              <a:t> </a:t>
            </a:r>
            <a:r>
              <a:rPr sz="1100" b="1" i="1" spc="114" dirty="0">
                <a:latin typeface="Arial"/>
                <a:cs typeface="Arial"/>
              </a:rPr>
              <a:t>λ</a:t>
            </a:r>
            <a:r>
              <a:rPr sz="1100" b="1" i="1" spc="380" dirty="0">
                <a:latin typeface="Arial"/>
                <a:cs typeface="Arial"/>
              </a:rPr>
              <a:t> </a:t>
            </a:r>
            <a:r>
              <a:rPr sz="1050" spc="-50" dirty="0">
                <a:latin typeface="Arial MT"/>
                <a:cs typeface="Arial MT"/>
              </a:rPr>
              <a:t>b</a:t>
            </a:r>
            <a:endParaRPr sz="1050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3832" y="2634895"/>
            <a:ext cx="1485265" cy="4457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sz="1100" spc="-40" dirty="0">
                <a:latin typeface="Tahoma"/>
                <a:cs typeface="Tahoma"/>
              </a:rPr>
              <a:t>subject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050" dirty="0">
                <a:latin typeface="Arial MT"/>
                <a:cs typeface="Arial MT"/>
              </a:rPr>
              <a:t>c</a:t>
            </a:r>
            <a:r>
              <a:rPr sz="1050" spc="40" dirty="0">
                <a:latin typeface="Arial MT"/>
                <a:cs typeface="Arial MT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050" spc="85" dirty="0">
                <a:latin typeface="Arial MT"/>
                <a:cs typeface="Arial MT"/>
              </a:rPr>
              <a:t>A</a:t>
            </a:r>
            <a:r>
              <a:rPr sz="1200" i="1" spc="127" baseline="31250" dirty="0">
                <a:latin typeface="Arial"/>
                <a:cs typeface="Arial"/>
              </a:rPr>
              <a:t>T</a:t>
            </a:r>
            <a:r>
              <a:rPr sz="1200" i="1" spc="-97" baseline="31250" dirty="0">
                <a:latin typeface="Arial"/>
                <a:cs typeface="Arial"/>
              </a:rPr>
              <a:t> </a:t>
            </a:r>
            <a:r>
              <a:rPr sz="1100" b="1" i="1" spc="114" dirty="0">
                <a:latin typeface="Arial"/>
                <a:cs typeface="Arial"/>
              </a:rPr>
              <a:t>λ</a:t>
            </a:r>
            <a:r>
              <a:rPr sz="1100" b="1" i="1" spc="-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0</a:t>
            </a:r>
            <a:endParaRPr sz="1100" dirty="0">
              <a:latin typeface="Tahoma"/>
              <a:cs typeface="Tahoma"/>
            </a:endParaRPr>
          </a:p>
          <a:p>
            <a:pPr marR="30480" algn="r">
              <a:lnSpc>
                <a:spcPct val="100000"/>
              </a:lnSpc>
              <a:spcBef>
                <a:spcPts val="334"/>
              </a:spcBef>
            </a:pPr>
            <a:r>
              <a:rPr sz="1100" b="1" i="1" spc="114" dirty="0">
                <a:latin typeface="Arial"/>
                <a:cs typeface="Arial"/>
              </a:rPr>
              <a:t>λ</a:t>
            </a:r>
            <a:r>
              <a:rPr sz="1100" b="1" i="1" spc="-25" dirty="0">
                <a:latin typeface="Arial"/>
                <a:cs typeface="Arial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≥</a:t>
            </a:r>
            <a:r>
              <a:rPr sz="1100" spc="-60" dirty="0">
                <a:latin typeface="Lucida Sans Unicode"/>
                <a:cs typeface="Lucida Sans Unicode"/>
              </a:rPr>
              <a:t> </a:t>
            </a:r>
            <a:r>
              <a:rPr sz="1100" spc="-50" dirty="0">
                <a:latin typeface="Tahoma"/>
                <a:cs typeface="Tahoma"/>
              </a:rPr>
              <a:t>0</a:t>
            </a:r>
            <a:endParaRPr sz="1100" dirty="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Linear</a:t>
            </a:r>
            <a:r>
              <a:rPr spc="-55" dirty="0"/>
              <a:t> programming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957" y="1052041"/>
            <a:ext cx="3863975" cy="13004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14629" marR="222885" indent="-17716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>
                <a:latin typeface="Tahoma"/>
                <a:cs typeface="Tahoma"/>
              </a:rPr>
              <a:t>We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can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solve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original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primal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linear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program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or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dual </a:t>
            </a:r>
            <a:r>
              <a:rPr sz="1100" spc="-45" dirty="0">
                <a:latin typeface="Tahoma"/>
                <a:cs typeface="Tahoma"/>
              </a:rPr>
              <a:t>one </a:t>
            </a:r>
            <a:r>
              <a:rPr sz="1100" dirty="0">
                <a:latin typeface="Tahoma"/>
                <a:cs typeface="Tahoma"/>
              </a:rPr>
              <a:t>-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optimum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each </a:t>
            </a:r>
            <a:r>
              <a:rPr sz="1100" spc="-55" dirty="0">
                <a:latin typeface="Tahoma"/>
                <a:cs typeface="Tahoma"/>
              </a:rPr>
              <a:t>case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same.</a:t>
            </a:r>
            <a:endParaRPr sz="1100">
              <a:latin typeface="Tahoma"/>
              <a:cs typeface="Tahoma"/>
            </a:endParaRPr>
          </a:p>
          <a:p>
            <a:pPr marL="214629" marR="13589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>
                <a:latin typeface="Tahoma"/>
                <a:cs typeface="Tahoma"/>
              </a:rPr>
              <a:t>The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primal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linear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program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d</a:t>
            </a:r>
            <a:r>
              <a:rPr sz="1100" i="1" spc="85" dirty="0">
                <a:latin typeface="Arial"/>
                <a:cs typeface="Arial"/>
              </a:rPr>
              <a:t> </a:t>
            </a:r>
            <a:r>
              <a:rPr sz="1100" spc="-40" dirty="0">
                <a:latin typeface="Tahoma"/>
                <a:cs typeface="Tahoma"/>
              </a:rPr>
              <a:t>variables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but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dual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 </a:t>
            </a:r>
            <a:r>
              <a:rPr sz="1100" i="1" dirty="0">
                <a:latin typeface="Arial"/>
                <a:cs typeface="Arial"/>
              </a:rPr>
              <a:t>m</a:t>
            </a:r>
            <a:r>
              <a:rPr sz="1100" i="1" spc="5" dirty="0">
                <a:latin typeface="Arial"/>
                <a:cs typeface="Arial"/>
              </a:rPr>
              <a:t> </a:t>
            </a:r>
            <a:r>
              <a:rPr sz="1100" spc="-40" dirty="0">
                <a:latin typeface="Tahoma"/>
                <a:cs typeface="Tahoma"/>
              </a:rPr>
              <a:t>variables,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where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m</a:t>
            </a:r>
            <a:r>
              <a:rPr sz="1100" i="1" spc="2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number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constraints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the </a:t>
            </a:r>
            <a:r>
              <a:rPr sz="1100" spc="-30" dirty="0">
                <a:latin typeface="Tahoma"/>
                <a:cs typeface="Tahoma"/>
              </a:rPr>
              <a:t>original</a:t>
            </a:r>
            <a:r>
              <a:rPr sz="1100" spc="-25" dirty="0">
                <a:latin typeface="Tahoma"/>
                <a:cs typeface="Tahoma"/>
              </a:rPr>
              <a:t> primal </a:t>
            </a:r>
            <a:r>
              <a:rPr sz="1100" spc="-10" dirty="0">
                <a:latin typeface="Tahoma"/>
                <a:cs typeface="Tahoma"/>
              </a:rPr>
              <a:t>program.</a:t>
            </a:r>
            <a:endParaRPr sz="1100">
              <a:latin typeface="Tahoma"/>
              <a:cs typeface="Tahoma"/>
            </a:endParaRPr>
          </a:p>
          <a:p>
            <a:pPr marL="215265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dirty="0">
                <a:latin typeface="Tahoma"/>
                <a:cs typeface="Tahoma"/>
              </a:rPr>
              <a:t>We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choose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solve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primal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or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dual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based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on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which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m</a:t>
            </a:r>
            <a:r>
              <a:rPr sz="1100" i="1" spc="15" dirty="0">
                <a:latin typeface="Arial"/>
                <a:cs typeface="Arial"/>
              </a:rPr>
              <a:t> </a:t>
            </a:r>
            <a:r>
              <a:rPr sz="1100" spc="-25" dirty="0">
                <a:latin typeface="Tahoma"/>
                <a:cs typeface="Tahoma"/>
              </a:rPr>
              <a:t>or</a:t>
            </a:r>
            <a:endParaRPr sz="1100">
              <a:latin typeface="Tahoma"/>
              <a:cs typeface="Tahoma"/>
            </a:endParaRPr>
          </a:p>
          <a:p>
            <a:pPr marL="214629">
              <a:lnSpc>
                <a:spcPct val="100000"/>
              </a:lnSpc>
              <a:spcBef>
                <a:spcPts val="35"/>
              </a:spcBef>
            </a:pPr>
            <a:r>
              <a:rPr sz="1100" i="1" dirty="0">
                <a:latin typeface="Arial"/>
                <a:cs typeface="Arial"/>
              </a:rPr>
              <a:t>d</a:t>
            </a:r>
            <a:r>
              <a:rPr sz="1100" i="1" spc="8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smaller.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Quadratic</a:t>
            </a:r>
            <a:r>
              <a:rPr spc="-30" dirty="0"/>
              <a:t> </a:t>
            </a:r>
            <a:r>
              <a:rPr spc="-50" dirty="0"/>
              <a:t>programming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4657" y="1047736"/>
            <a:ext cx="365823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01930" marR="17780" indent="-177165">
              <a:lnSpc>
                <a:spcPct val="102699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01930" algn="l"/>
              </a:tabLst>
            </a:pPr>
            <a:r>
              <a:rPr sz="1100" dirty="0">
                <a:latin typeface="Tahoma"/>
                <a:cs typeface="Tahoma"/>
              </a:rPr>
              <a:t>We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now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consider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case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quadratic</a:t>
            </a:r>
            <a:r>
              <a:rPr sz="1100" spc="-35" dirty="0">
                <a:latin typeface="Tahoma"/>
                <a:cs typeface="Tahoma"/>
              </a:rPr>
              <a:t> objective </a:t>
            </a:r>
            <a:r>
              <a:rPr sz="1100" spc="-30" dirty="0">
                <a:latin typeface="Tahoma"/>
                <a:cs typeface="Tahoma"/>
              </a:rPr>
              <a:t>function </a:t>
            </a:r>
            <a:r>
              <a:rPr sz="1100" spc="-40" dirty="0">
                <a:latin typeface="Tahoma"/>
                <a:cs typeface="Tahoma"/>
              </a:rPr>
              <a:t>subject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affine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constraints: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94510" y="1699742"/>
            <a:ext cx="69850" cy="0"/>
          </a:xfrm>
          <a:custGeom>
            <a:avLst/>
            <a:gdLst/>
            <a:ahLst/>
            <a:cxnLst/>
            <a:rect l="l" t="t" r="r" b="b"/>
            <a:pathLst>
              <a:path w="69850">
                <a:moveTo>
                  <a:pt x="0" y="0"/>
                </a:moveTo>
                <a:lnTo>
                  <a:pt x="69278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73263" y="1616950"/>
            <a:ext cx="4286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500" b="1" spc="150" dirty="0">
                <a:latin typeface="Roboto Bk"/>
                <a:cs typeface="Roboto Bk"/>
              </a:rPr>
              <a:t>x</a:t>
            </a:r>
            <a:r>
              <a:rPr sz="500" b="1" spc="-50" dirty="0">
                <a:latin typeface="Roboto Bk"/>
                <a:cs typeface="Roboto Bk"/>
              </a:rPr>
              <a:t> </a:t>
            </a:r>
            <a:r>
              <a:rPr sz="800" dirty="0">
                <a:latin typeface="Lucida Sans Unicode"/>
                <a:cs typeface="Lucida Sans Unicode"/>
              </a:rPr>
              <a:t>∈</a:t>
            </a:r>
            <a:r>
              <a:rPr sz="800" dirty="0">
                <a:latin typeface="Arial MT"/>
                <a:cs typeface="Arial MT"/>
              </a:rPr>
              <a:t>R</a:t>
            </a:r>
            <a:r>
              <a:rPr sz="900" i="1" baseline="23148" dirty="0">
                <a:latin typeface="Arial"/>
                <a:cs typeface="Arial"/>
              </a:rPr>
              <a:t>d</a:t>
            </a:r>
            <a:r>
              <a:rPr sz="900" i="1" spc="22" baseline="23148" dirty="0">
                <a:latin typeface="Arial"/>
                <a:cs typeface="Arial"/>
              </a:rPr>
              <a:t> </a:t>
            </a:r>
            <a:r>
              <a:rPr sz="1650" spc="-75" baseline="-25252" dirty="0">
                <a:latin typeface="Tahoma"/>
                <a:cs typeface="Tahoma"/>
              </a:rPr>
              <a:t>2</a:t>
            </a:r>
            <a:endParaRPr sz="1650" baseline="-25252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8519" y="1489404"/>
            <a:ext cx="2068830" cy="285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35940">
              <a:lnSpc>
                <a:spcPts val="1030"/>
              </a:lnSpc>
              <a:spcBef>
                <a:spcPts val="90"/>
              </a:spcBef>
            </a:pPr>
            <a:r>
              <a:rPr sz="1100" spc="-50" dirty="0">
                <a:latin typeface="Tahoma"/>
                <a:cs typeface="Tahoma"/>
              </a:rPr>
              <a:t>1</a:t>
            </a:r>
            <a:endParaRPr sz="1100">
              <a:latin typeface="Tahoma"/>
              <a:cs typeface="Tahoma"/>
            </a:endParaRPr>
          </a:p>
          <a:p>
            <a:pPr marL="38100">
              <a:lnSpc>
                <a:spcPts val="1030"/>
              </a:lnSpc>
              <a:tabLst>
                <a:tab pos="619760" algn="l"/>
              </a:tabLst>
            </a:pPr>
            <a:r>
              <a:rPr sz="1100" i="1" spc="-25" dirty="0">
                <a:latin typeface="Arial"/>
                <a:cs typeface="Arial"/>
              </a:rPr>
              <a:t>min</a:t>
            </a:r>
            <a:r>
              <a:rPr sz="1100" i="1" dirty="0">
                <a:latin typeface="Arial"/>
                <a:cs typeface="Arial"/>
              </a:rPr>
              <a:t>	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050" spc="-185" dirty="0">
                <a:latin typeface="Arial MT"/>
                <a:cs typeface="Arial MT"/>
              </a:rPr>
              <a:t> </a:t>
            </a:r>
            <a:r>
              <a:rPr sz="1200" i="1" spc="127" baseline="31250" dirty="0">
                <a:latin typeface="Arial"/>
                <a:cs typeface="Arial"/>
              </a:rPr>
              <a:t>T</a:t>
            </a:r>
            <a:r>
              <a:rPr sz="1200" i="1" spc="-89" baseline="31250" dirty="0">
                <a:latin typeface="Arial"/>
                <a:cs typeface="Arial"/>
              </a:rPr>
              <a:t> </a:t>
            </a:r>
            <a:r>
              <a:rPr sz="1050" dirty="0">
                <a:latin typeface="Arial MT"/>
                <a:cs typeface="Arial MT"/>
              </a:rPr>
              <a:t>Qx</a:t>
            </a:r>
            <a:r>
              <a:rPr sz="1050" spc="70" dirty="0">
                <a:latin typeface="Arial MT"/>
                <a:cs typeface="Arial MT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050" dirty="0">
                <a:latin typeface="Arial MT"/>
                <a:cs typeface="Arial MT"/>
              </a:rPr>
              <a:t>c</a:t>
            </a:r>
            <a:r>
              <a:rPr sz="1050" spc="-195" dirty="0">
                <a:latin typeface="Arial MT"/>
                <a:cs typeface="Arial MT"/>
              </a:rPr>
              <a:t> </a:t>
            </a:r>
            <a:r>
              <a:rPr sz="1200" i="1" spc="127" baseline="31250" dirty="0">
                <a:latin typeface="Arial"/>
                <a:cs typeface="Arial"/>
              </a:rPr>
              <a:t>T</a:t>
            </a:r>
            <a:r>
              <a:rPr sz="1200" i="1" spc="-89" baseline="31250" dirty="0">
                <a:latin typeface="Arial"/>
                <a:cs typeface="Arial"/>
              </a:rPr>
              <a:t> 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050" spc="190" dirty="0">
                <a:latin typeface="Arial MT"/>
                <a:cs typeface="Arial MT"/>
              </a:rPr>
              <a:t> </a:t>
            </a:r>
            <a:r>
              <a:rPr sz="1100" spc="-40" dirty="0">
                <a:latin typeface="Tahoma"/>
                <a:cs typeface="Tahoma"/>
              </a:rPr>
              <a:t>subject</a:t>
            </a:r>
            <a:r>
              <a:rPr sz="1100" spc="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to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9257" y="1828671"/>
            <a:ext cx="2947035" cy="502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17780" algn="r">
              <a:lnSpc>
                <a:spcPct val="100000"/>
              </a:lnSpc>
              <a:spcBef>
                <a:spcPts val="90"/>
              </a:spcBef>
            </a:pPr>
            <a:r>
              <a:rPr sz="1050" spc="55" dirty="0">
                <a:latin typeface="Arial MT"/>
                <a:cs typeface="Arial MT"/>
              </a:rPr>
              <a:t>Ax</a:t>
            </a:r>
            <a:r>
              <a:rPr sz="1050" spc="90" dirty="0">
                <a:latin typeface="Arial MT"/>
                <a:cs typeface="Arial MT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≤</a:t>
            </a:r>
            <a:r>
              <a:rPr sz="1100" spc="-60" dirty="0">
                <a:latin typeface="Lucida Sans Unicode"/>
                <a:cs typeface="Lucida Sans Unicode"/>
              </a:rPr>
              <a:t> </a:t>
            </a:r>
            <a:r>
              <a:rPr sz="1050" spc="-50" dirty="0">
                <a:latin typeface="Arial MT"/>
                <a:cs typeface="Arial MT"/>
              </a:rPr>
              <a:t>b</a:t>
            </a:r>
            <a:endParaRPr sz="1050">
              <a:latin typeface="Arial MT"/>
              <a:cs typeface="Arial MT"/>
            </a:endParaRPr>
          </a:p>
          <a:p>
            <a:pPr marL="227965" indent="-177165">
              <a:lnSpc>
                <a:spcPct val="100000"/>
              </a:lnSpc>
              <a:spcBef>
                <a:spcPts val="1130"/>
              </a:spcBef>
              <a:buClr>
                <a:srgbClr val="3333B2"/>
              </a:buClr>
              <a:buFont typeface="Lucida Sans Unicode"/>
              <a:buChar char="►"/>
              <a:tabLst>
                <a:tab pos="227965" algn="l"/>
              </a:tabLst>
            </a:pPr>
            <a:r>
              <a:rPr sz="1100" spc="-35" dirty="0">
                <a:latin typeface="Tahoma"/>
                <a:cs typeface="Tahoma"/>
              </a:rPr>
              <a:t>Here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050" spc="90" dirty="0">
                <a:latin typeface="Arial MT"/>
                <a:cs typeface="Arial MT"/>
              </a:rPr>
              <a:t>A</a:t>
            </a:r>
            <a:r>
              <a:rPr sz="1050" spc="5" dirty="0">
                <a:latin typeface="Arial MT"/>
                <a:cs typeface="Arial MT"/>
              </a:rPr>
              <a:t> </a:t>
            </a:r>
            <a:r>
              <a:rPr sz="1100" spc="-155" dirty="0">
                <a:latin typeface="Lucida Sans Unicode"/>
                <a:cs typeface="Lucida Sans Unicode"/>
              </a:rPr>
              <a:t>∈</a:t>
            </a:r>
            <a:r>
              <a:rPr sz="1100" spc="-4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Arial MT"/>
                <a:cs typeface="Arial MT"/>
              </a:rPr>
              <a:t>R</a:t>
            </a:r>
            <a:r>
              <a:rPr sz="1200" i="1" baseline="27777" dirty="0">
                <a:latin typeface="Arial"/>
                <a:cs typeface="Arial"/>
              </a:rPr>
              <a:t>m</a:t>
            </a:r>
            <a:r>
              <a:rPr sz="1200" baseline="27777" dirty="0">
                <a:latin typeface="Lucida Sans Unicode"/>
                <a:cs typeface="Lucida Sans Unicode"/>
              </a:rPr>
              <a:t>×</a:t>
            </a:r>
            <a:r>
              <a:rPr sz="1200" i="1" baseline="27777" dirty="0">
                <a:latin typeface="Arial"/>
                <a:cs typeface="Arial"/>
              </a:rPr>
              <a:t>d</a:t>
            </a:r>
            <a:r>
              <a:rPr sz="1200" i="1" spc="-150" baseline="27777" dirty="0">
                <a:latin typeface="Arial"/>
                <a:cs typeface="Arial"/>
              </a:rPr>
              <a:t> 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b</a:t>
            </a:r>
            <a:r>
              <a:rPr sz="1100" i="1" spc="25" dirty="0">
                <a:latin typeface="Arial"/>
                <a:cs typeface="Arial"/>
              </a:rPr>
              <a:t> </a:t>
            </a:r>
            <a:r>
              <a:rPr sz="1100" spc="-155" dirty="0">
                <a:latin typeface="Lucida Sans Unicode"/>
                <a:cs typeface="Lucida Sans Unicode"/>
              </a:rPr>
              <a:t>∈</a:t>
            </a:r>
            <a:r>
              <a:rPr sz="1100" spc="-4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Arial MT"/>
                <a:cs typeface="Arial MT"/>
              </a:rPr>
              <a:t>R</a:t>
            </a:r>
            <a:r>
              <a:rPr sz="1200" i="1" baseline="27777" dirty="0">
                <a:latin typeface="Arial"/>
                <a:cs typeface="Arial"/>
              </a:rPr>
              <a:t>m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c</a:t>
            </a:r>
            <a:r>
              <a:rPr sz="1100" i="1" spc="80" dirty="0">
                <a:latin typeface="Arial"/>
                <a:cs typeface="Arial"/>
              </a:rPr>
              <a:t> </a:t>
            </a:r>
            <a:r>
              <a:rPr sz="1100" spc="-155" dirty="0">
                <a:latin typeface="Lucida Sans Unicode"/>
                <a:cs typeface="Lucida Sans Unicode"/>
              </a:rPr>
              <a:t>∈</a:t>
            </a:r>
            <a:r>
              <a:rPr sz="1100" spc="-45" dirty="0">
                <a:latin typeface="Lucida Sans Unicode"/>
                <a:cs typeface="Lucida Sans Unicode"/>
              </a:rPr>
              <a:t> </a:t>
            </a:r>
            <a:r>
              <a:rPr sz="1100" spc="-25" dirty="0">
                <a:latin typeface="Arial MT"/>
                <a:cs typeface="Arial MT"/>
              </a:rPr>
              <a:t>R</a:t>
            </a:r>
            <a:r>
              <a:rPr sz="1200" i="1" spc="-37" baseline="27777" dirty="0">
                <a:latin typeface="Arial"/>
                <a:cs typeface="Arial"/>
              </a:rPr>
              <a:t>d</a:t>
            </a:r>
            <a:endParaRPr sz="1200" baseline="27777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Quadratic</a:t>
            </a:r>
            <a:r>
              <a:rPr spc="-30" dirty="0"/>
              <a:t> </a:t>
            </a:r>
            <a:r>
              <a:rPr spc="-50" dirty="0"/>
              <a:t>programming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4657" y="654810"/>
            <a:ext cx="227774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2565" indent="-177165">
              <a:lnSpc>
                <a:spcPct val="100000"/>
              </a:lnSpc>
              <a:spcBef>
                <a:spcPts val="90"/>
              </a:spcBef>
              <a:buClr>
                <a:srgbClr val="3333B2"/>
              </a:buClr>
              <a:buFont typeface="Lucida Sans Unicode"/>
              <a:buChar char="►"/>
              <a:tabLst>
                <a:tab pos="202565" algn="l"/>
              </a:tabLst>
            </a:pPr>
            <a:r>
              <a:rPr sz="1100" dirty="0">
                <a:latin typeface="Tahoma"/>
                <a:cs typeface="Tahoma"/>
              </a:rPr>
              <a:t>The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Lagrangian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dirty="0">
                <a:latin typeface="Verdana"/>
                <a:cs typeface="Verdana"/>
              </a:rPr>
              <a:t>L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050" spc="-190" dirty="0">
                <a:latin typeface="Arial MT"/>
                <a:cs typeface="Arial MT"/>
              </a:rPr>
              <a:t> 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b="1" i="1" spc="55" dirty="0">
                <a:latin typeface="Arial"/>
                <a:cs typeface="Arial"/>
              </a:rPr>
              <a:t>λ</a:t>
            </a:r>
            <a:r>
              <a:rPr sz="1100" spc="55" dirty="0">
                <a:latin typeface="Tahoma"/>
                <a:cs typeface="Tahoma"/>
              </a:rPr>
              <a:t>)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given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by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9572" y="911985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ahoma"/>
                <a:cs typeface="Tahoma"/>
              </a:rPr>
              <a:t>2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9572" y="813929"/>
            <a:ext cx="78486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97865" algn="l"/>
              </a:tabLst>
            </a:pPr>
            <a:r>
              <a:rPr sz="1200" u="sng" baseline="3472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1</a:t>
            </a:r>
            <a:r>
              <a:rPr sz="1200" spc="742" baseline="3472" dirty="0">
                <a:latin typeface="Tahoma"/>
                <a:cs typeface="Tahoma"/>
              </a:rPr>
              <a:t> </a:t>
            </a:r>
            <a:r>
              <a:rPr sz="800" i="1" spc="25" dirty="0">
                <a:latin typeface="Arial"/>
                <a:cs typeface="Arial"/>
              </a:rPr>
              <a:t>T</a:t>
            </a:r>
            <a:r>
              <a:rPr sz="800" i="1" dirty="0">
                <a:latin typeface="Arial"/>
                <a:cs typeface="Arial"/>
              </a:rPr>
              <a:t>	</a:t>
            </a:r>
            <a:r>
              <a:rPr sz="800" i="1" spc="2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63014" y="813929"/>
            <a:ext cx="9906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3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8533" y="826883"/>
            <a:ext cx="1755139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dirty="0">
                <a:latin typeface="Arial MT"/>
                <a:cs typeface="Arial MT"/>
              </a:rPr>
              <a:t>x</a:t>
            </a:r>
            <a:r>
              <a:rPr sz="1050" spc="150" dirty="0">
                <a:latin typeface="Arial MT"/>
                <a:cs typeface="Arial MT"/>
              </a:rPr>
              <a:t>  </a:t>
            </a:r>
            <a:r>
              <a:rPr sz="1050" dirty="0">
                <a:latin typeface="Arial MT"/>
                <a:cs typeface="Arial MT"/>
              </a:rPr>
              <a:t>Qx</a:t>
            </a:r>
            <a:r>
              <a:rPr sz="1050" spc="75" dirty="0">
                <a:latin typeface="Arial MT"/>
                <a:cs typeface="Arial MT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050" dirty="0">
                <a:latin typeface="Arial MT"/>
                <a:cs typeface="Arial MT"/>
              </a:rPr>
              <a:t>c</a:t>
            </a:r>
            <a:r>
              <a:rPr sz="1050" spc="145" dirty="0">
                <a:latin typeface="Arial MT"/>
                <a:cs typeface="Arial MT"/>
              </a:rPr>
              <a:t>  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050" spc="80" dirty="0">
                <a:latin typeface="Arial MT"/>
                <a:cs typeface="Arial MT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b="1" i="1" spc="114" dirty="0">
                <a:latin typeface="Arial"/>
                <a:cs typeface="Arial"/>
              </a:rPr>
              <a:t>λ</a:t>
            </a:r>
            <a:r>
              <a:rPr sz="1100" b="1" i="1" spc="47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Ax</a:t>
            </a:r>
            <a:r>
              <a:rPr sz="1050" spc="75" dirty="0">
                <a:latin typeface="Arial MT"/>
                <a:cs typeface="Arial MT"/>
              </a:rPr>
              <a:t> </a:t>
            </a:r>
            <a:r>
              <a:rPr sz="1100" spc="-35" dirty="0">
                <a:latin typeface="Lucida Sans Unicode"/>
                <a:cs typeface="Lucida Sans Unicode"/>
              </a:rPr>
              <a:t>−</a:t>
            </a:r>
            <a:r>
              <a:rPr sz="1100" spc="-85" dirty="0">
                <a:latin typeface="Lucida Sans Unicode"/>
                <a:cs typeface="Lucida Sans Unicode"/>
              </a:rPr>
              <a:t> </a:t>
            </a:r>
            <a:r>
              <a:rPr sz="1050" spc="-25" dirty="0">
                <a:latin typeface="Arial MT"/>
                <a:cs typeface="Arial MT"/>
              </a:rPr>
              <a:t>b</a:t>
            </a:r>
            <a:r>
              <a:rPr sz="1100" spc="-25" dirty="0">
                <a:latin typeface="Tahoma"/>
                <a:cs typeface="Tahoma"/>
              </a:rPr>
              <a:t>).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4657" y="1036915"/>
            <a:ext cx="2038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2565" indent="-177165">
              <a:lnSpc>
                <a:spcPct val="100000"/>
              </a:lnSpc>
              <a:spcBef>
                <a:spcPts val="90"/>
              </a:spcBef>
              <a:buClr>
                <a:srgbClr val="3333B2"/>
              </a:buClr>
              <a:buFont typeface="Lucida Sans Unicode"/>
              <a:buChar char="►"/>
              <a:tabLst>
                <a:tab pos="202565" algn="l"/>
              </a:tabLst>
            </a:pPr>
            <a:r>
              <a:rPr sz="1100" spc="-45" dirty="0">
                <a:latin typeface="Tahoma"/>
                <a:cs typeface="Tahoma"/>
              </a:rPr>
              <a:t>Rearranging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above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we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have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61148" y="1294090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ahoma"/>
                <a:cs typeface="Tahoma"/>
              </a:rPr>
              <a:t>2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61148" y="1196046"/>
            <a:ext cx="178752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22985" algn="l"/>
                <a:tab pos="1263015" algn="l"/>
                <a:tab pos="1700530" algn="l"/>
              </a:tabLst>
            </a:pPr>
            <a:r>
              <a:rPr sz="1200" u="sng" baseline="3472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1</a:t>
            </a:r>
            <a:r>
              <a:rPr sz="1200" spc="742" baseline="3472" dirty="0">
                <a:latin typeface="Tahoma"/>
                <a:cs typeface="Tahoma"/>
              </a:rPr>
              <a:t> </a:t>
            </a:r>
            <a:r>
              <a:rPr sz="800" i="1" spc="25" dirty="0">
                <a:latin typeface="Arial"/>
                <a:cs typeface="Arial"/>
              </a:rPr>
              <a:t>T</a:t>
            </a:r>
            <a:r>
              <a:rPr sz="800" i="1" dirty="0">
                <a:latin typeface="Arial"/>
                <a:cs typeface="Arial"/>
              </a:rPr>
              <a:t>	</a:t>
            </a:r>
            <a:r>
              <a:rPr sz="800" i="1" spc="35" dirty="0">
                <a:latin typeface="Arial"/>
                <a:cs typeface="Arial"/>
              </a:rPr>
              <a:t>T</a:t>
            </a:r>
            <a:r>
              <a:rPr sz="800" i="1" dirty="0">
                <a:latin typeface="Arial"/>
                <a:cs typeface="Arial"/>
              </a:rPr>
              <a:t>	</a:t>
            </a:r>
            <a:r>
              <a:rPr sz="800" i="1" spc="35" dirty="0">
                <a:latin typeface="Arial"/>
                <a:cs typeface="Arial"/>
              </a:rPr>
              <a:t>T</a:t>
            </a:r>
            <a:r>
              <a:rPr sz="800" i="1" dirty="0">
                <a:latin typeface="Arial"/>
                <a:cs typeface="Arial"/>
              </a:rPr>
              <a:t>	</a:t>
            </a:r>
            <a:r>
              <a:rPr sz="800" i="1" spc="3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4395" y="1208988"/>
            <a:ext cx="252158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Verdana"/>
                <a:cs typeface="Verdana"/>
              </a:rPr>
              <a:t>L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050" spc="-185" dirty="0">
                <a:latin typeface="Arial MT"/>
                <a:cs typeface="Arial MT"/>
              </a:rPr>
              <a:t> 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60" dirty="0">
                <a:latin typeface="Calibri"/>
                <a:cs typeface="Calibri"/>
              </a:rPr>
              <a:t> </a:t>
            </a:r>
            <a:r>
              <a:rPr sz="1100" b="1" i="1" spc="55" dirty="0">
                <a:latin typeface="Arial"/>
                <a:cs typeface="Arial"/>
              </a:rPr>
              <a:t>λ</a:t>
            </a:r>
            <a:r>
              <a:rPr sz="1100" spc="55" dirty="0">
                <a:latin typeface="Tahoma"/>
                <a:cs typeface="Tahoma"/>
              </a:rPr>
              <a:t>)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170" dirty="0">
                <a:latin typeface="Tahoma"/>
                <a:cs typeface="Tahoma"/>
              </a:rPr>
              <a:t>  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050" spc="145" dirty="0">
                <a:latin typeface="Arial MT"/>
                <a:cs typeface="Arial MT"/>
              </a:rPr>
              <a:t>  </a:t>
            </a:r>
            <a:r>
              <a:rPr sz="1050" dirty="0">
                <a:latin typeface="Arial MT"/>
                <a:cs typeface="Arial MT"/>
              </a:rPr>
              <a:t>Qx</a:t>
            </a:r>
            <a:r>
              <a:rPr sz="1050" spc="75" dirty="0">
                <a:latin typeface="Arial MT"/>
                <a:cs typeface="Arial MT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c</a:t>
            </a:r>
            <a:r>
              <a:rPr sz="1050" spc="60" dirty="0">
                <a:latin typeface="Arial MT"/>
                <a:cs typeface="Arial MT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050" spc="90" dirty="0">
                <a:latin typeface="Arial MT"/>
                <a:cs typeface="Arial MT"/>
              </a:rPr>
              <a:t>A</a:t>
            </a:r>
            <a:r>
              <a:rPr sz="1050" spc="470" dirty="0">
                <a:latin typeface="Arial MT"/>
                <a:cs typeface="Arial MT"/>
              </a:rPr>
              <a:t> </a:t>
            </a:r>
            <a:r>
              <a:rPr sz="1100" b="1" i="1" spc="55" dirty="0">
                <a:latin typeface="Arial"/>
                <a:cs typeface="Arial"/>
              </a:rPr>
              <a:t>λ</a:t>
            </a:r>
            <a:r>
              <a:rPr sz="1100" spc="55" dirty="0">
                <a:latin typeface="Tahoma"/>
                <a:cs typeface="Tahoma"/>
              </a:rPr>
              <a:t>)</a:t>
            </a:r>
            <a:r>
              <a:rPr sz="1100" spc="440" dirty="0">
                <a:latin typeface="Tahoma"/>
                <a:cs typeface="Tahoma"/>
              </a:rPr>
              <a:t> 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050" spc="70" dirty="0">
                <a:latin typeface="Arial MT"/>
                <a:cs typeface="Arial MT"/>
              </a:rPr>
              <a:t> </a:t>
            </a:r>
            <a:r>
              <a:rPr sz="1100" spc="-35" dirty="0">
                <a:latin typeface="Lucida Sans Unicode"/>
                <a:cs typeface="Lucida Sans Unicode"/>
              </a:rPr>
              <a:t>−</a:t>
            </a:r>
            <a:r>
              <a:rPr sz="1100" spc="-90" dirty="0">
                <a:latin typeface="Lucida Sans Unicode"/>
                <a:cs typeface="Lucida Sans Unicode"/>
              </a:rPr>
              <a:t> </a:t>
            </a:r>
            <a:r>
              <a:rPr sz="1100" b="1" i="1" spc="114" dirty="0">
                <a:latin typeface="Arial"/>
                <a:cs typeface="Arial"/>
              </a:rPr>
              <a:t>λ</a:t>
            </a:r>
            <a:r>
              <a:rPr sz="1100" b="1" i="1" spc="465" dirty="0">
                <a:latin typeface="Arial"/>
                <a:cs typeface="Arial"/>
              </a:rPr>
              <a:t> </a:t>
            </a:r>
            <a:r>
              <a:rPr sz="1050" spc="-50" dirty="0">
                <a:latin typeface="Arial MT"/>
                <a:cs typeface="Arial MT"/>
              </a:rPr>
              <a:t>b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1957" y="1419020"/>
            <a:ext cx="3823970" cy="78422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14629" marR="120014" indent="-177165">
              <a:lnSpc>
                <a:spcPct val="102699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20" dirty="0">
                <a:latin typeface="Tahoma"/>
                <a:cs typeface="Tahoma"/>
              </a:rPr>
              <a:t>Taking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derivative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dirty="0">
                <a:latin typeface="Verdana"/>
                <a:cs typeface="Verdana"/>
              </a:rPr>
              <a:t>L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050" spc="-190" dirty="0">
                <a:latin typeface="Arial MT"/>
                <a:cs typeface="Arial MT"/>
              </a:rPr>
              <a:t> 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b="1" i="1" spc="55" dirty="0">
                <a:latin typeface="Arial"/>
                <a:cs typeface="Arial"/>
              </a:rPr>
              <a:t>λ</a:t>
            </a:r>
            <a:r>
              <a:rPr sz="1100" spc="55" dirty="0">
                <a:latin typeface="Tahoma"/>
                <a:cs typeface="Tahoma"/>
              </a:rPr>
              <a:t>)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setting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it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equal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zero </a:t>
            </a:r>
            <a:r>
              <a:rPr sz="1100" spc="-50" dirty="0">
                <a:latin typeface="Tahoma"/>
                <a:cs typeface="Tahoma"/>
              </a:rPr>
              <a:t>gives</a:t>
            </a:r>
            <a:r>
              <a:rPr sz="1100" spc="45" dirty="0">
                <a:latin typeface="Tahoma"/>
                <a:cs typeface="Tahoma"/>
              </a:rPr>
              <a:t> </a:t>
            </a:r>
            <a:r>
              <a:rPr sz="1050" dirty="0">
                <a:latin typeface="Arial MT"/>
                <a:cs typeface="Arial MT"/>
              </a:rPr>
              <a:t>Qx</a:t>
            </a:r>
            <a:r>
              <a:rPr sz="1050" spc="75" dirty="0">
                <a:latin typeface="Arial MT"/>
                <a:cs typeface="Arial MT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c</a:t>
            </a:r>
            <a:r>
              <a:rPr sz="1050" spc="65" dirty="0">
                <a:latin typeface="Arial MT"/>
                <a:cs typeface="Arial MT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050" spc="85" dirty="0">
                <a:latin typeface="Arial MT"/>
                <a:cs typeface="Arial MT"/>
              </a:rPr>
              <a:t>A</a:t>
            </a:r>
            <a:r>
              <a:rPr sz="1200" i="1" spc="127" baseline="27777" dirty="0">
                <a:latin typeface="Arial"/>
                <a:cs typeface="Arial"/>
              </a:rPr>
              <a:t>T</a:t>
            </a:r>
            <a:r>
              <a:rPr sz="1200" i="1" spc="-82" baseline="27777" dirty="0">
                <a:latin typeface="Arial"/>
                <a:cs typeface="Arial"/>
              </a:rPr>
              <a:t> </a:t>
            </a:r>
            <a:r>
              <a:rPr sz="1100" b="1" i="1" spc="55" dirty="0">
                <a:latin typeface="Arial"/>
                <a:cs typeface="Arial"/>
              </a:rPr>
              <a:t>λ</a:t>
            </a:r>
            <a:r>
              <a:rPr sz="1100" spc="55" dirty="0">
                <a:latin typeface="Tahoma"/>
                <a:cs typeface="Tahoma"/>
              </a:rPr>
              <a:t>)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0.</a:t>
            </a:r>
            <a:endParaRPr sz="1100">
              <a:latin typeface="Tahoma"/>
              <a:cs typeface="Tahoma"/>
            </a:endParaRPr>
          </a:p>
          <a:p>
            <a:pPr marL="215265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spc="-30" dirty="0">
                <a:latin typeface="Tahoma"/>
                <a:cs typeface="Tahoma"/>
              </a:rPr>
              <a:t>If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90" dirty="0">
                <a:latin typeface="Tahoma"/>
                <a:cs typeface="Tahoma"/>
              </a:rPr>
              <a:t>we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take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050" dirty="0">
                <a:latin typeface="Arial MT"/>
                <a:cs typeface="Arial MT"/>
              </a:rPr>
              <a:t>Q</a:t>
            </a:r>
            <a:r>
              <a:rPr sz="1050" spc="140" dirty="0">
                <a:latin typeface="Arial MT"/>
                <a:cs typeface="Arial MT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be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invertible,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we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050" spc="105" dirty="0">
                <a:latin typeface="Arial MT"/>
                <a:cs typeface="Arial MT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−</a:t>
            </a:r>
            <a:r>
              <a:rPr sz="1050" dirty="0">
                <a:latin typeface="Arial MT"/>
                <a:cs typeface="Arial MT"/>
              </a:rPr>
              <a:t>Q</a:t>
            </a:r>
            <a:r>
              <a:rPr sz="1200" baseline="27777" dirty="0">
                <a:latin typeface="Lucida Sans Unicode"/>
                <a:cs typeface="Lucida Sans Unicode"/>
              </a:rPr>
              <a:t>−</a:t>
            </a:r>
            <a:r>
              <a:rPr sz="1200" baseline="27777" dirty="0">
                <a:latin typeface="Tahoma"/>
                <a:cs typeface="Tahoma"/>
              </a:rPr>
              <a:t>1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c</a:t>
            </a:r>
            <a:r>
              <a:rPr sz="1050" spc="35" dirty="0">
                <a:latin typeface="Arial MT"/>
                <a:cs typeface="Arial MT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050" spc="85" dirty="0">
                <a:latin typeface="Arial MT"/>
                <a:cs typeface="Arial MT"/>
              </a:rPr>
              <a:t>A</a:t>
            </a:r>
            <a:r>
              <a:rPr sz="1200" i="1" spc="127" baseline="27777" dirty="0">
                <a:latin typeface="Arial"/>
                <a:cs typeface="Arial"/>
              </a:rPr>
              <a:t>T</a:t>
            </a:r>
            <a:r>
              <a:rPr sz="1200" i="1" spc="-104" baseline="27777" dirty="0">
                <a:latin typeface="Arial"/>
                <a:cs typeface="Arial"/>
              </a:rPr>
              <a:t> </a:t>
            </a:r>
            <a:r>
              <a:rPr sz="1100" b="1" i="1" spc="-25" dirty="0">
                <a:latin typeface="Arial"/>
                <a:cs typeface="Arial"/>
              </a:rPr>
              <a:t>λ</a:t>
            </a:r>
            <a:r>
              <a:rPr sz="1100" spc="-25" dirty="0">
                <a:latin typeface="Tahoma"/>
                <a:cs typeface="Tahoma"/>
              </a:rPr>
              <a:t>).</a:t>
            </a:r>
            <a:endParaRPr sz="1100">
              <a:latin typeface="Tahoma"/>
              <a:cs typeface="Tahoma"/>
            </a:endParaRPr>
          </a:p>
          <a:p>
            <a:pPr marL="215265" indent="-177165">
              <a:lnSpc>
                <a:spcPct val="100000"/>
              </a:lnSpc>
              <a:spcBef>
                <a:spcPts val="330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spc="-20" dirty="0">
                <a:latin typeface="Tahoma"/>
                <a:cs typeface="Tahoma"/>
              </a:rPr>
              <a:t>Plugging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this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value</a:t>
            </a:r>
            <a:r>
              <a:rPr sz="1100" dirty="0">
                <a:latin typeface="Tahoma"/>
                <a:cs typeface="Tahoma"/>
              </a:rPr>
              <a:t> of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050" spc="140" dirty="0">
                <a:latin typeface="Arial MT"/>
                <a:cs typeface="Arial MT"/>
              </a:rPr>
              <a:t> </a:t>
            </a:r>
            <a:r>
              <a:rPr sz="1100" dirty="0">
                <a:latin typeface="Tahoma"/>
                <a:cs typeface="Tahoma"/>
              </a:rPr>
              <a:t>into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dirty="0">
                <a:latin typeface="Verdana"/>
                <a:cs typeface="Verdana"/>
              </a:rPr>
              <a:t>L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050" spc="-190" dirty="0">
                <a:latin typeface="Arial MT"/>
                <a:cs typeface="Arial MT"/>
              </a:rPr>
              <a:t> 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b="1" i="1" spc="55" dirty="0">
                <a:latin typeface="Arial"/>
                <a:cs typeface="Arial"/>
              </a:rPr>
              <a:t>λ</a:t>
            </a:r>
            <a:r>
              <a:rPr sz="1100" spc="55" dirty="0">
                <a:latin typeface="Tahoma"/>
                <a:cs typeface="Tahoma"/>
              </a:rPr>
              <a:t>)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gives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us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47965" y="2268345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ahoma"/>
                <a:cs typeface="Tahoma"/>
              </a:rPr>
              <a:t>2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47965" y="2170289"/>
            <a:ext cx="198310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5775" algn="l"/>
                <a:tab pos="845819" algn="l"/>
                <a:tab pos="1393825" algn="l"/>
                <a:tab pos="1896110" algn="l"/>
              </a:tabLst>
            </a:pPr>
            <a:r>
              <a:rPr sz="1200" u="sng" spc="-75" baseline="3472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1</a:t>
            </a:r>
            <a:r>
              <a:rPr sz="1200" baseline="3472" dirty="0">
                <a:latin typeface="Tahoma"/>
                <a:cs typeface="Tahoma"/>
              </a:rPr>
              <a:t>	</a:t>
            </a:r>
            <a:r>
              <a:rPr sz="800" i="1" spc="35" dirty="0">
                <a:latin typeface="Arial"/>
                <a:cs typeface="Arial"/>
              </a:rPr>
              <a:t>T</a:t>
            </a:r>
            <a:r>
              <a:rPr sz="800" i="1" dirty="0">
                <a:latin typeface="Arial"/>
                <a:cs typeface="Arial"/>
              </a:rPr>
              <a:t>	</a:t>
            </a:r>
            <a:r>
              <a:rPr sz="800" spc="-25" dirty="0">
                <a:latin typeface="Lucida Sans Unicode"/>
                <a:cs typeface="Lucida Sans Unicode"/>
              </a:rPr>
              <a:t>−</a:t>
            </a:r>
            <a:r>
              <a:rPr sz="800" spc="-25" dirty="0">
                <a:latin typeface="Tahoma"/>
                <a:cs typeface="Tahoma"/>
              </a:rPr>
              <a:t>1</a:t>
            </a:r>
            <a:r>
              <a:rPr sz="800" dirty="0">
                <a:latin typeface="Tahoma"/>
                <a:cs typeface="Tahoma"/>
              </a:rPr>
              <a:t>	</a:t>
            </a:r>
            <a:r>
              <a:rPr sz="800" i="1" spc="35" dirty="0">
                <a:latin typeface="Arial"/>
                <a:cs typeface="Arial"/>
              </a:rPr>
              <a:t>T</a:t>
            </a:r>
            <a:r>
              <a:rPr sz="800" i="1" dirty="0">
                <a:latin typeface="Arial"/>
                <a:cs typeface="Arial"/>
              </a:rPr>
              <a:t>	</a:t>
            </a:r>
            <a:r>
              <a:rPr sz="800" i="1" spc="3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395" y="2183243"/>
            <a:ext cx="27470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612900" algn="l"/>
              </a:tabLst>
            </a:pPr>
            <a:r>
              <a:rPr sz="1100" dirty="0">
                <a:latin typeface="Verdana"/>
                <a:cs typeface="Verdana"/>
              </a:rPr>
              <a:t>D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b="1" i="1" dirty="0">
                <a:latin typeface="Arial"/>
                <a:cs typeface="Arial"/>
              </a:rPr>
              <a:t>λ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−</a:t>
            </a:r>
            <a:r>
              <a:rPr sz="1100" spc="37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c</a:t>
            </a:r>
            <a:r>
              <a:rPr sz="1050" spc="65" dirty="0">
                <a:latin typeface="Arial MT"/>
                <a:cs typeface="Arial MT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050" spc="90" dirty="0">
                <a:latin typeface="Arial MT"/>
                <a:cs typeface="Arial MT"/>
              </a:rPr>
              <a:t>A</a:t>
            </a:r>
            <a:r>
              <a:rPr sz="1050" spc="490" dirty="0">
                <a:latin typeface="Arial MT"/>
                <a:cs typeface="Arial MT"/>
              </a:rPr>
              <a:t> </a:t>
            </a:r>
            <a:r>
              <a:rPr sz="1100" b="1" i="1" spc="25" dirty="0">
                <a:latin typeface="Arial"/>
                <a:cs typeface="Arial"/>
              </a:rPr>
              <a:t>λ</a:t>
            </a:r>
            <a:r>
              <a:rPr sz="1100" spc="25" dirty="0">
                <a:latin typeface="Tahoma"/>
                <a:cs typeface="Tahoma"/>
              </a:rPr>
              <a:t>)</a:t>
            </a:r>
            <a:r>
              <a:rPr sz="1050" spc="25" dirty="0">
                <a:latin typeface="Arial MT"/>
                <a:cs typeface="Arial MT"/>
              </a:rPr>
              <a:t>Q</a:t>
            </a:r>
            <a:r>
              <a:rPr sz="1050" dirty="0">
                <a:latin typeface="Arial MT"/>
                <a:cs typeface="Arial MT"/>
              </a:rPr>
              <a:t>	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c</a:t>
            </a:r>
            <a:r>
              <a:rPr sz="1050" spc="45" dirty="0">
                <a:latin typeface="Arial MT"/>
                <a:cs typeface="Arial MT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050" spc="90" dirty="0">
                <a:latin typeface="Arial MT"/>
                <a:cs typeface="Arial MT"/>
              </a:rPr>
              <a:t>A</a:t>
            </a:r>
            <a:r>
              <a:rPr sz="1050" spc="440" dirty="0">
                <a:latin typeface="Arial MT"/>
                <a:cs typeface="Arial MT"/>
              </a:rPr>
              <a:t> </a:t>
            </a:r>
            <a:r>
              <a:rPr sz="1100" b="1" i="1" spc="55" dirty="0">
                <a:latin typeface="Arial"/>
                <a:cs typeface="Arial"/>
              </a:rPr>
              <a:t>λ</a:t>
            </a:r>
            <a:r>
              <a:rPr sz="1100" spc="55" dirty="0">
                <a:latin typeface="Tahoma"/>
                <a:cs typeface="Tahoma"/>
              </a:rPr>
              <a:t>)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spc="-35" dirty="0">
                <a:latin typeface="Lucida Sans Unicode"/>
                <a:cs typeface="Lucida Sans Unicode"/>
              </a:rPr>
              <a:t>−</a:t>
            </a:r>
            <a:r>
              <a:rPr sz="1100" spc="-100" dirty="0">
                <a:latin typeface="Lucida Sans Unicode"/>
                <a:cs typeface="Lucida Sans Unicode"/>
              </a:rPr>
              <a:t> </a:t>
            </a:r>
            <a:r>
              <a:rPr sz="1100" b="1" i="1" spc="114" dirty="0">
                <a:latin typeface="Arial"/>
                <a:cs typeface="Arial"/>
              </a:rPr>
              <a:t>λ</a:t>
            </a:r>
            <a:r>
              <a:rPr sz="1100" b="1" i="1" spc="434" dirty="0">
                <a:latin typeface="Arial"/>
                <a:cs typeface="Arial"/>
              </a:rPr>
              <a:t> </a:t>
            </a:r>
            <a:r>
              <a:rPr sz="1050" spc="-25" dirty="0">
                <a:latin typeface="Arial MT"/>
                <a:cs typeface="Arial MT"/>
              </a:rPr>
              <a:t>b</a:t>
            </a:r>
            <a:r>
              <a:rPr sz="1100" spc="-2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4657" y="2393275"/>
            <a:ext cx="28067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2565" indent="-177165">
              <a:lnSpc>
                <a:spcPct val="100000"/>
              </a:lnSpc>
              <a:spcBef>
                <a:spcPts val="90"/>
              </a:spcBef>
              <a:buClr>
                <a:srgbClr val="3333B2"/>
              </a:buClr>
              <a:buFont typeface="Lucida Sans Unicode"/>
              <a:buChar char="►"/>
              <a:tabLst>
                <a:tab pos="202565" algn="l"/>
              </a:tabLst>
            </a:pPr>
            <a:r>
              <a:rPr sz="1100" dirty="0">
                <a:latin typeface="Tahoma"/>
                <a:cs typeface="Tahoma"/>
              </a:rPr>
              <a:t>This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gives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us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dual</a:t>
            </a:r>
            <a:r>
              <a:rPr sz="1100" spc="-25" dirty="0">
                <a:latin typeface="Tahoma"/>
                <a:cs typeface="Tahoma"/>
              </a:rPr>
              <a:t> optimization </a:t>
            </a:r>
            <a:r>
              <a:rPr sz="1100" spc="-30" dirty="0">
                <a:latin typeface="Tahoma"/>
                <a:cs typeface="Tahoma"/>
              </a:rPr>
              <a:t>problem: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4920" y="2625241"/>
            <a:ext cx="24257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i="1" spc="-25" dirty="0">
                <a:latin typeface="Arial"/>
                <a:cs typeface="Arial"/>
              </a:rPr>
              <a:t>λ</a:t>
            </a:r>
            <a:r>
              <a:rPr sz="800" spc="-25" dirty="0">
                <a:latin typeface="Lucida Sans Unicode"/>
                <a:cs typeface="Lucida Sans Unicode"/>
              </a:rPr>
              <a:t>∈</a:t>
            </a:r>
            <a:r>
              <a:rPr sz="800" spc="-25" dirty="0">
                <a:latin typeface="Arial MT"/>
                <a:cs typeface="Arial MT"/>
              </a:rPr>
              <a:t>R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06055" y="2650450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ahoma"/>
                <a:cs typeface="Tahoma"/>
              </a:rPr>
              <a:t>2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06055" y="2552394"/>
            <a:ext cx="198310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5775" algn="l"/>
                <a:tab pos="845819" algn="l"/>
                <a:tab pos="1393825" algn="l"/>
                <a:tab pos="1896110" algn="l"/>
              </a:tabLst>
            </a:pPr>
            <a:r>
              <a:rPr sz="1200" u="sng" spc="-75" baseline="3472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1</a:t>
            </a:r>
            <a:r>
              <a:rPr sz="1200" baseline="3472" dirty="0">
                <a:latin typeface="Tahoma"/>
                <a:cs typeface="Tahoma"/>
              </a:rPr>
              <a:t>	</a:t>
            </a:r>
            <a:r>
              <a:rPr sz="800" i="1" spc="35" dirty="0">
                <a:latin typeface="Arial"/>
                <a:cs typeface="Arial"/>
              </a:rPr>
              <a:t>T</a:t>
            </a:r>
            <a:r>
              <a:rPr sz="800" i="1" dirty="0">
                <a:latin typeface="Arial"/>
                <a:cs typeface="Arial"/>
              </a:rPr>
              <a:t>	</a:t>
            </a:r>
            <a:r>
              <a:rPr sz="800" spc="-25" dirty="0">
                <a:latin typeface="Lucida Sans Unicode"/>
                <a:cs typeface="Lucida Sans Unicode"/>
              </a:rPr>
              <a:t>−</a:t>
            </a:r>
            <a:r>
              <a:rPr sz="800" spc="-25" dirty="0">
                <a:latin typeface="Tahoma"/>
                <a:cs typeface="Tahoma"/>
              </a:rPr>
              <a:t>1</a:t>
            </a:r>
            <a:r>
              <a:rPr sz="800" dirty="0">
                <a:latin typeface="Tahoma"/>
                <a:cs typeface="Tahoma"/>
              </a:rPr>
              <a:t>	</a:t>
            </a:r>
            <a:r>
              <a:rPr sz="800" i="1" spc="35" dirty="0">
                <a:latin typeface="Arial"/>
                <a:cs typeface="Arial"/>
              </a:rPr>
              <a:t>T</a:t>
            </a:r>
            <a:r>
              <a:rPr sz="800" i="1" dirty="0">
                <a:latin typeface="Arial"/>
                <a:cs typeface="Arial"/>
              </a:rPr>
              <a:t>	</a:t>
            </a:r>
            <a:r>
              <a:rPr sz="800" i="1" spc="3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4395" y="2565348"/>
            <a:ext cx="33845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69900" algn="l"/>
                <a:tab pos="1671320" algn="l"/>
              </a:tabLst>
            </a:pPr>
            <a:r>
              <a:rPr sz="1100" spc="-25" dirty="0">
                <a:latin typeface="Tahoma"/>
                <a:cs typeface="Tahoma"/>
              </a:rPr>
              <a:t>max</a:t>
            </a:r>
            <a:r>
              <a:rPr sz="1100" dirty="0">
                <a:latin typeface="Tahoma"/>
                <a:cs typeface="Tahoma"/>
              </a:rPr>
              <a:t>	</a:t>
            </a:r>
            <a:r>
              <a:rPr sz="900" i="1" baseline="4629" dirty="0">
                <a:latin typeface="Arial"/>
                <a:cs typeface="Arial"/>
              </a:rPr>
              <a:t>m</a:t>
            </a:r>
            <a:r>
              <a:rPr sz="900" i="1" spc="172" baseline="4629" dirty="0">
                <a:latin typeface="Arial"/>
                <a:cs typeface="Arial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−</a:t>
            </a:r>
            <a:r>
              <a:rPr sz="1100" spc="31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c</a:t>
            </a:r>
            <a:r>
              <a:rPr sz="1050" spc="40" dirty="0">
                <a:latin typeface="Arial MT"/>
                <a:cs typeface="Arial MT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050" spc="90" dirty="0">
                <a:latin typeface="Arial MT"/>
                <a:cs typeface="Arial MT"/>
              </a:rPr>
              <a:t>A</a:t>
            </a:r>
            <a:r>
              <a:rPr sz="1050" spc="434" dirty="0">
                <a:latin typeface="Arial MT"/>
                <a:cs typeface="Arial MT"/>
              </a:rPr>
              <a:t> </a:t>
            </a:r>
            <a:r>
              <a:rPr sz="1100" b="1" i="1" spc="25" dirty="0">
                <a:latin typeface="Arial"/>
                <a:cs typeface="Arial"/>
              </a:rPr>
              <a:t>λ</a:t>
            </a:r>
            <a:r>
              <a:rPr sz="1100" spc="25" dirty="0">
                <a:latin typeface="Tahoma"/>
                <a:cs typeface="Tahoma"/>
              </a:rPr>
              <a:t>)</a:t>
            </a:r>
            <a:r>
              <a:rPr sz="1050" spc="25" dirty="0">
                <a:latin typeface="Arial MT"/>
                <a:cs typeface="Arial MT"/>
              </a:rPr>
              <a:t>Q</a:t>
            </a:r>
            <a:r>
              <a:rPr sz="1050" dirty="0">
                <a:latin typeface="Arial MT"/>
                <a:cs typeface="Arial MT"/>
              </a:rPr>
              <a:t>	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c</a:t>
            </a:r>
            <a:r>
              <a:rPr sz="1050" spc="40" dirty="0">
                <a:latin typeface="Arial MT"/>
                <a:cs typeface="Arial MT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050" spc="90" dirty="0">
                <a:latin typeface="Arial MT"/>
                <a:cs typeface="Arial MT"/>
              </a:rPr>
              <a:t>A</a:t>
            </a:r>
            <a:r>
              <a:rPr sz="1050" spc="434" dirty="0">
                <a:latin typeface="Arial MT"/>
                <a:cs typeface="Arial MT"/>
              </a:rPr>
              <a:t> </a:t>
            </a:r>
            <a:r>
              <a:rPr sz="1100" b="1" i="1" spc="55" dirty="0">
                <a:latin typeface="Arial"/>
                <a:cs typeface="Arial"/>
              </a:rPr>
              <a:t>λ</a:t>
            </a:r>
            <a:r>
              <a:rPr sz="1100" spc="55" dirty="0">
                <a:latin typeface="Tahoma"/>
                <a:cs typeface="Tahoma"/>
              </a:rPr>
              <a:t>)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spc="-35" dirty="0">
                <a:latin typeface="Lucida Sans Unicode"/>
                <a:cs typeface="Lucida Sans Unicode"/>
              </a:rPr>
              <a:t>−</a:t>
            </a:r>
            <a:r>
              <a:rPr sz="1100" spc="-105" dirty="0">
                <a:latin typeface="Lucida Sans Unicode"/>
                <a:cs typeface="Lucida Sans Unicode"/>
              </a:rPr>
              <a:t> </a:t>
            </a:r>
            <a:r>
              <a:rPr sz="1100" b="1" i="1" spc="114" dirty="0">
                <a:latin typeface="Arial"/>
                <a:cs typeface="Arial"/>
              </a:rPr>
              <a:t>λ</a:t>
            </a:r>
            <a:r>
              <a:rPr sz="1100" b="1" i="1" spc="430" dirty="0">
                <a:latin typeface="Arial"/>
                <a:cs typeface="Arial"/>
              </a:rPr>
              <a:t> </a:t>
            </a:r>
            <a:r>
              <a:rPr sz="1050" dirty="0">
                <a:latin typeface="Arial MT"/>
                <a:cs typeface="Arial MT"/>
              </a:rPr>
              <a:t>b</a:t>
            </a:r>
            <a:r>
              <a:rPr sz="1050" spc="110" dirty="0">
                <a:latin typeface="Arial MT"/>
                <a:cs typeface="Arial MT"/>
              </a:rPr>
              <a:t> </a:t>
            </a:r>
            <a:r>
              <a:rPr sz="1100" spc="-40" dirty="0">
                <a:latin typeface="Tahoma"/>
                <a:cs typeface="Tahoma"/>
              </a:rPr>
              <a:t>subject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to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4395" y="2737420"/>
            <a:ext cx="4178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i="1" spc="114" dirty="0">
                <a:latin typeface="Arial"/>
                <a:cs typeface="Arial"/>
              </a:rPr>
              <a:t>λ</a:t>
            </a:r>
            <a:r>
              <a:rPr sz="1100" b="1" i="1" spc="-25" dirty="0">
                <a:latin typeface="Arial"/>
                <a:cs typeface="Arial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≥</a:t>
            </a:r>
            <a:r>
              <a:rPr sz="1100" spc="-60" dirty="0">
                <a:latin typeface="Lucida Sans Unicode"/>
                <a:cs typeface="Lucida Sans Unicode"/>
              </a:rPr>
              <a:t> </a:t>
            </a:r>
            <a:r>
              <a:rPr sz="1100" b="1" spc="-25" dirty="0">
                <a:latin typeface="Arial"/>
                <a:cs typeface="Arial"/>
              </a:rPr>
              <a:t>0</a:t>
            </a:r>
            <a:r>
              <a:rPr sz="1100" spc="-2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Difficult</a:t>
            </a:r>
            <a:r>
              <a:rPr spc="-65" dirty="0"/>
              <a:t> </a:t>
            </a:r>
            <a:r>
              <a:rPr spc="-40" dirty="0"/>
              <a:t>topologies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957" y="735582"/>
            <a:ext cx="3862704" cy="20643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14629" marR="81915" indent="-17716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60" dirty="0">
                <a:latin typeface="Tahoma"/>
                <a:cs typeface="Tahoma"/>
              </a:rPr>
              <a:t>In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Figure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(a),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partial</a:t>
            </a:r>
            <a:r>
              <a:rPr sz="1100" spc="-35" dirty="0">
                <a:latin typeface="Tahoma"/>
                <a:cs typeface="Tahoma"/>
              </a:rPr>
              <a:t> derivative </a:t>
            </a:r>
            <a:r>
              <a:rPr sz="1100" dirty="0">
                <a:latin typeface="Tahoma"/>
                <a:cs typeface="Tahoma"/>
              </a:rPr>
              <a:t>with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respect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100" i="1" spc="80" dirty="0">
                <a:latin typeface="Arial"/>
                <a:cs typeface="Arial"/>
              </a:rPr>
              <a:t> </a:t>
            </a:r>
            <a:r>
              <a:rPr sz="1100" spc="-55" dirty="0">
                <a:latin typeface="Tahoma"/>
                <a:cs typeface="Tahoma"/>
              </a:rPr>
              <a:t>changes </a:t>
            </a:r>
            <a:r>
              <a:rPr sz="1100" spc="-25" dirty="0">
                <a:latin typeface="Tahoma"/>
                <a:cs typeface="Tahoma"/>
              </a:rPr>
              <a:t>drastically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as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we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go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along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axis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Arial"/>
                <a:cs typeface="Arial"/>
              </a:rPr>
              <a:t>x</a:t>
            </a:r>
            <a:r>
              <a:rPr sz="1100" i="1" spc="-210" dirty="0">
                <a:latin typeface="Arial"/>
                <a:cs typeface="Arial"/>
              </a:rPr>
              <a:t> </a:t>
            </a:r>
            <a:r>
              <a:rPr sz="1100" spc="-50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214629" marR="17018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55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modest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learning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rate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will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cause</a:t>
            </a:r>
            <a:r>
              <a:rPr sz="1100" spc="-25" dirty="0">
                <a:latin typeface="Tahoma"/>
                <a:cs typeface="Tahoma"/>
              </a:rPr>
              <a:t> minimal </a:t>
            </a:r>
            <a:r>
              <a:rPr sz="1100" spc="-30" dirty="0">
                <a:latin typeface="Tahoma"/>
                <a:cs typeface="Tahoma"/>
              </a:rPr>
              <a:t>reduction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25" dirty="0">
                <a:latin typeface="Tahoma"/>
                <a:cs typeface="Tahoma"/>
              </a:rPr>
              <a:t> the </a:t>
            </a:r>
            <a:r>
              <a:rPr sz="1100" spc="-40" dirty="0">
                <a:latin typeface="Tahoma"/>
                <a:cs typeface="Tahoma"/>
              </a:rPr>
              <a:t>value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objective </a:t>
            </a:r>
            <a:r>
              <a:rPr sz="1100" spc="-25" dirty="0">
                <a:latin typeface="Tahoma"/>
                <a:cs typeface="Tahoma"/>
              </a:rPr>
              <a:t>function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gently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sloping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regions.</a:t>
            </a:r>
            <a:endParaRPr sz="1100">
              <a:latin typeface="Tahoma"/>
              <a:cs typeface="Tahoma"/>
            </a:endParaRPr>
          </a:p>
          <a:p>
            <a:pPr marL="214629" marR="31750" indent="-177165">
              <a:lnSpc>
                <a:spcPct val="102699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same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modest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learning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rate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high-</a:t>
            </a:r>
            <a:r>
              <a:rPr sz="1100" spc="-30" dirty="0">
                <a:latin typeface="Tahoma"/>
                <a:cs typeface="Tahoma"/>
              </a:rPr>
              <a:t>sloping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regions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will </a:t>
            </a:r>
            <a:r>
              <a:rPr sz="1100" spc="-55" dirty="0">
                <a:latin typeface="Tahoma"/>
                <a:cs typeface="Tahoma"/>
              </a:rPr>
              <a:t>cause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us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overshoot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optimal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value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those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regions.</a:t>
            </a:r>
            <a:endParaRPr sz="1100">
              <a:latin typeface="Tahoma"/>
              <a:cs typeface="Tahoma"/>
            </a:endParaRPr>
          </a:p>
          <a:p>
            <a:pPr marL="214629" marR="30480" indent="-177165">
              <a:lnSpc>
                <a:spcPct val="102600"/>
              </a:lnSpc>
              <a:spcBef>
                <a:spcPts val="295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60" dirty="0">
                <a:latin typeface="Tahoma"/>
                <a:cs typeface="Tahoma"/>
              </a:rPr>
              <a:t>In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Figure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(b),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there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35" dirty="0">
                <a:latin typeface="Tahoma"/>
                <a:cs typeface="Tahoma"/>
              </a:rPr>
              <a:t> gentle slope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along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Arial"/>
                <a:cs typeface="Arial"/>
              </a:rPr>
              <a:t>y</a:t>
            </a:r>
            <a:r>
              <a:rPr sz="1100" i="1" spc="-190" dirty="0">
                <a:latin typeface="Arial"/>
                <a:cs typeface="Arial"/>
              </a:rPr>
              <a:t> </a:t>
            </a:r>
            <a:r>
              <a:rPr sz="1100" spc="-35" dirty="0">
                <a:latin typeface="Tahoma"/>
                <a:cs typeface="Tahoma"/>
              </a:rPr>
              <a:t>-</a:t>
            </a:r>
            <a:r>
              <a:rPr sz="1100" spc="-30" dirty="0">
                <a:latin typeface="Tahoma"/>
                <a:cs typeface="Tahoma"/>
              </a:rPr>
              <a:t>direction</a:t>
            </a:r>
            <a:r>
              <a:rPr sz="1100" spc="-35" dirty="0">
                <a:latin typeface="Tahoma"/>
                <a:cs typeface="Tahoma"/>
              </a:rPr>
              <a:t> and </a:t>
            </a:r>
            <a:r>
              <a:rPr sz="1100" spc="-50" dirty="0">
                <a:latin typeface="Tahoma"/>
                <a:cs typeface="Tahoma"/>
              </a:rPr>
              <a:t>a </a:t>
            </a:r>
            <a:r>
              <a:rPr sz="1100" spc="-45" dirty="0">
                <a:latin typeface="Tahoma"/>
                <a:cs typeface="Tahoma"/>
              </a:rPr>
              <a:t>U-</a:t>
            </a:r>
            <a:r>
              <a:rPr sz="1100" spc="-30" dirty="0">
                <a:latin typeface="Tahoma"/>
                <a:cs typeface="Tahoma"/>
              </a:rPr>
              <a:t>shape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Arial"/>
                <a:cs typeface="Arial"/>
              </a:rPr>
              <a:t>x</a:t>
            </a:r>
            <a:r>
              <a:rPr sz="1100" i="1" spc="-210" dirty="0">
                <a:latin typeface="Arial"/>
                <a:cs typeface="Arial"/>
              </a:rPr>
              <a:t> </a:t>
            </a:r>
            <a:r>
              <a:rPr sz="1100" spc="-35" dirty="0">
                <a:latin typeface="Tahoma"/>
                <a:cs typeface="Tahoma"/>
              </a:rPr>
              <a:t>-</a:t>
            </a:r>
            <a:r>
              <a:rPr sz="1100" spc="-10" dirty="0">
                <a:latin typeface="Tahoma"/>
                <a:cs typeface="Tahoma"/>
              </a:rPr>
              <a:t>direction.</a:t>
            </a:r>
            <a:endParaRPr sz="1100">
              <a:latin typeface="Tahoma"/>
              <a:cs typeface="Tahoma"/>
            </a:endParaRPr>
          </a:p>
          <a:p>
            <a:pPr marL="214629" marR="12700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>
                <a:latin typeface="Tahoma"/>
                <a:cs typeface="Tahoma"/>
              </a:rPr>
              <a:t>The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gradient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descent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method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will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bounce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violently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along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the </a:t>
            </a:r>
            <a:r>
              <a:rPr sz="1100" spc="-45" dirty="0">
                <a:latin typeface="Tahoma"/>
                <a:cs typeface="Tahoma"/>
              </a:rPr>
              <a:t>steep </a:t>
            </a:r>
            <a:r>
              <a:rPr sz="1100" spc="-55" dirty="0">
                <a:latin typeface="Tahoma"/>
                <a:cs typeface="Tahoma"/>
              </a:rPr>
              <a:t>sides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valley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while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not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making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much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progress </a:t>
            </a:r>
            <a:r>
              <a:rPr sz="1100" spc="-35" dirty="0">
                <a:latin typeface="Tahoma"/>
                <a:cs typeface="Tahoma"/>
              </a:rPr>
              <a:t>along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Arial"/>
                <a:cs typeface="Arial"/>
              </a:rPr>
              <a:t>x</a:t>
            </a:r>
            <a:r>
              <a:rPr sz="1100" i="1" spc="-210" dirty="0">
                <a:latin typeface="Arial"/>
                <a:cs typeface="Arial"/>
              </a:rPr>
              <a:t> </a:t>
            </a:r>
            <a:r>
              <a:rPr sz="1100" spc="-45" dirty="0">
                <a:latin typeface="Tahoma"/>
                <a:cs typeface="Tahoma"/>
              </a:rPr>
              <a:t>-</a:t>
            </a:r>
            <a:r>
              <a:rPr sz="1100" spc="-20" dirty="0">
                <a:latin typeface="Tahoma"/>
                <a:cs typeface="Tahoma"/>
              </a:rPr>
              <a:t>axis.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72527"/>
            <a:ext cx="25501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Gradient</a:t>
            </a:r>
            <a:r>
              <a:rPr spc="-60" dirty="0"/>
              <a:t> </a:t>
            </a:r>
            <a:r>
              <a:rPr spc="-50" dirty="0"/>
              <a:t>descent</a:t>
            </a:r>
            <a:r>
              <a:rPr spc="-55" dirty="0"/>
              <a:t> </a:t>
            </a:r>
            <a:r>
              <a:rPr dirty="0"/>
              <a:t>with</a:t>
            </a:r>
            <a:r>
              <a:rPr spc="-55" dirty="0"/>
              <a:t> </a:t>
            </a:r>
            <a:r>
              <a:rPr spc="-40" dirty="0"/>
              <a:t>momentum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957" y="750772"/>
            <a:ext cx="3861435" cy="20262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14629" marR="65405" indent="-177165" algn="just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25" dirty="0">
                <a:latin typeface="Tahoma"/>
                <a:cs typeface="Tahoma"/>
              </a:rPr>
              <a:t>Gradient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descent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may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be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slow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if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curvature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function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such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that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gradient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descent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steps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hop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between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walls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valley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contours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approaches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optimum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slowly.</a:t>
            </a:r>
            <a:endParaRPr sz="1100">
              <a:latin typeface="Tahoma"/>
              <a:cs typeface="Tahoma"/>
            </a:endParaRPr>
          </a:p>
          <a:p>
            <a:pPr marL="214629" marR="73025" indent="-177165" algn="just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30" dirty="0">
                <a:latin typeface="Tahoma"/>
                <a:cs typeface="Tahoma"/>
              </a:rPr>
              <a:t>If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we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endow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optimization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procedure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with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memory,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we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can </a:t>
            </a:r>
            <a:r>
              <a:rPr sz="1100" spc="-45" dirty="0">
                <a:latin typeface="Tahoma"/>
                <a:cs typeface="Tahoma"/>
              </a:rPr>
              <a:t>improve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convergence.</a:t>
            </a:r>
            <a:endParaRPr sz="1100">
              <a:latin typeface="Tahoma"/>
              <a:cs typeface="Tahoma"/>
            </a:endParaRPr>
          </a:p>
          <a:p>
            <a:pPr marL="214629" marR="211454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>
                <a:latin typeface="Tahoma"/>
                <a:cs typeface="Tahoma"/>
              </a:rPr>
              <a:t>We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an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additional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term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step-</a:t>
            </a:r>
            <a:r>
              <a:rPr sz="1100" spc="-30" dirty="0">
                <a:latin typeface="Tahoma"/>
                <a:cs typeface="Tahoma"/>
              </a:rPr>
              <a:t>update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remember </a:t>
            </a:r>
            <a:r>
              <a:rPr sz="1100" spc="-20" dirty="0">
                <a:latin typeface="Tahoma"/>
                <a:cs typeface="Tahoma"/>
              </a:rPr>
              <a:t>what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happened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previous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iteration,</a:t>
            </a:r>
            <a:r>
              <a:rPr sz="1100" spc="-30" dirty="0">
                <a:latin typeface="Tahoma"/>
                <a:cs typeface="Tahoma"/>
              </a:rPr>
              <a:t> so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that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90" dirty="0">
                <a:latin typeface="Tahoma"/>
                <a:cs typeface="Tahoma"/>
              </a:rPr>
              <a:t>we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can </a:t>
            </a:r>
            <a:r>
              <a:rPr sz="1100" spc="-45" dirty="0">
                <a:latin typeface="Tahoma"/>
                <a:cs typeface="Tahoma"/>
              </a:rPr>
              <a:t>dampen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oscillations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speed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up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convergence.</a:t>
            </a:r>
            <a:endParaRPr sz="1100">
              <a:latin typeface="Tahoma"/>
              <a:cs typeface="Tahoma"/>
            </a:endParaRPr>
          </a:p>
          <a:p>
            <a:pPr marL="214629" marR="3048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>
                <a:latin typeface="Tahoma"/>
                <a:cs typeface="Tahoma"/>
              </a:rPr>
              <a:t>This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momentum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term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-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name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momentum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comes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from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comparison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 rolling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ball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whose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direction </a:t>
            </a:r>
            <a:r>
              <a:rPr sz="1100" spc="-55" dirty="0">
                <a:latin typeface="Tahoma"/>
                <a:cs typeface="Tahoma"/>
              </a:rPr>
              <a:t>becomes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more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more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difficult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change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its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velocity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increases.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72527"/>
            <a:ext cx="25501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Gradient</a:t>
            </a:r>
            <a:r>
              <a:rPr spc="-60" dirty="0"/>
              <a:t> </a:t>
            </a:r>
            <a:r>
              <a:rPr spc="-50" dirty="0"/>
              <a:t>descent</a:t>
            </a:r>
            <a:r>
              <a:rPr spc="-55" dirty="0"/>
              <a:t> </a:t>
            </a:r>
            <a:r>
              <a:rPr dirty="0"/>
              <a:t>with</a:t>
            </a:r>
            <a:r>
              <a:rPr spc="-55" dirty="0"/>
              <a:t> </a:t>
            </a:r>
            <a:r>
              <a:rPr spc="-40" dirty="0"/>
              <a:t>momentum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6494" y="765084"/>
            <a:ext cx="3897629" cy="19608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Tahoma"/>
                <a:cs typeface="Tahoma"/>
              </a:rPr>
              <a:t>The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gradient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descent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with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momentum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has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following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iteration</a:t>
            </a:r>
            <a:endParaRPr sz="1100" dirty="0">
              <a:latin typeface="Tahoma"/>
              <a:cs typeface="Tahoma"/>
            </a:endParaRPr>
          </a:p>
          <a:p>
            <a:pPr marL="1089660">
              <a:lnSpc>
                <a:spcPct val="100000"/>
              </a:lnSpc>
              <a:spcBef>
                <a:spcPts val="1130"/>
              </a:spcBef>
            </a:pPr>
            <a:r>
              <a:rPr sz="1050" dirty="0">
                <a:latin typeface="Arial MT"/>
                <a:cs typeface="Arial MT"/>
              </a:rPr>
              <a:t>x</a:t>
            </a:r>
            <a:r>
              <a:rPr sz="1200" i="1" baseline="-10416" dirty="0">
                <a:latin typeface="Arial"/>
                <a:cs typeface="Arial"/>
              </a:rPr>
              <a:t>i</a:t>
            </a:r>
            <a:r>
              <a:rPr sz="1200" i="1" spc="-202" baseline="-10416" dirty="0">
                <a:latin typeface="Arial"/>
                <a:cs typeface="Arial"/>
              </a:rPr>
              <a:t> </a:t>
            </a:r>
            <a:r>
              <a:rPr sz="1200" baseline="-10416" dirty="0">
                <a:latin typeface="Tahoma"/>
                <a:cs typeface="Tahoma"/>
              </a:rPr>
              <a:t>+1</a:t>
            </a:r>
            <a:r>
              <a:rPr sz="1200" spc="247" baseline="-10416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200" i="1" baseline="-10416" dirty="0">
                <a:latin typeface="Arial"/>
                <a:cs typeface="Arial"/>
              </a:rPr>
              <a:t>i</a:t>
            </a:r>
            <a:r>
              <a:rPr sz="1200" i="1" spc="322" baseline="-10416" dirty="0">
                <a:latin typeface="Arial"/>
                <a:cs typeface="Arial"/>
              </a:rPr>
              <a:t> </a:t>
            </a:r>
            <a:r>
              <a:rPr sz="1100" spc="-35" dirty="0">
                <a:latin typeface="Lucida Sans Unicode"/>
                <a:cs typeface="Lucida Sans Unicode"/>
              </a:rPr>
              <a:t>−</a:t>
            </a:r>
            <a:r>
              <a:rPr sz="1100" spc="-60" dirty="0">
                <a:latin typeface="Lucida Sans Unicode"/>
                <a:cs typeface="Lucida Sans Unicode"/>
              </a:rPr>
              <a:t> </a:t>
            </a:r>
            <a:r>
              <a:rPr sz="1100" i="1" dirty="0">
                <a:latin typeface="Calibri"/>
                <a:cs typeface="Calibri"/>
              </a:rPr>
              <a:t>α</a:t>
            </a:r>
            <a:r>
              <a:rPr sz="1200" i="1" baseline="-10416" dirty="0">
                <a:latin typeface="Arial"/>
                <a:cs typeface="Arial"/>
              </a:rPr>
              <a:t>i</a:t>
            </a:r>
            <a:r>
              <a:rPr sz="1200" i="1" spc="-104" baseline="-10416" dirty="0">
                <a:latin typeface="Arial"/>
                <a:cs typeface="Arial"/>
              </a:rPr>
              <a:t> </a:t>
            </a:r>
            <a:r>
              <a:rPr sz="1100" spc="-20" dirty="0">
                <a:latin typeface="Tahoma"/>
                <a:cs typeface="Tahoma"/>
              </a:rPr>
              <a:t>((</a:t>
            </a:r>
            <a:r>
              <a:rPr sz="1100" spc="-20" dirty="0">
                <a:latin typeface="Lucida Sans Unicode"/>
                <a:cs typeface="Lucida Sans Unicode"/>
              </a:rPr>
              <a:t>∇</a:t>
            </a:r>
            <a:r>
              <a:rPr sz="1100" i="1" spc="-20" dirty="0">
                <a:latin typeface="Arial"/>
                <a:cs typeface="Arial"/>
              </a:rPr>
              <a:t>f</a:t>
            </a:r>
            <a:r>
              <a:rPr sz="1100" i="1" spc="-3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)(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200" i="1" baseline="-10416" dirty="0">
                <a:latin typeface="Arial"/>
                <a:cs typeface="Arial"/>
              </a:rPr>
              <a:t>i</a:t>
            </a:r>
            <a:r>
              <a:rPr sz="1200" i="1" spc="-104" baseline="-10416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))</a:t>
            </a:r>
            <a:r>
              <a:rPr sz="1200" i="1" baseline="31250" dirty="0">
                <a:latin typeface="Arial"/>
                <a:cs typeface="Arial"/>
              </a:rPr>
              <a:t>T</a:t>
            </a:r>
            <a:r>
              <a:rPr sz="1200" i="1" spc="375" baseline="3125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i="1" spc="-25" dirty="0">
                <a:latin typeface="Arial"/>
                <a:cs typeface="Arial"/>
              </a:rPr>
              <a:t>v</a:t>
            </a:r>
            <a:r>
              <a:rPr sz="1200" i="1" spc="-37" baseline="-10416" dirty="0">
                <a:latin typeface="Arial"/>
                <a:cs typeface="Arial"/>
              </a:rPr>
              <a:t>i</a:t>
            </a:r>
            <a:endParaRPr sz="1200" baseline="-10416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endParaRPr lang="en-IN" sz="1100" dirty="0">
              <a:latin typeface="Arial"/>
              <a:cs typeface="Arial"/>
            </a:endParaRPr>
          </a:p>
          <a:p>
            <a:pPr marL="340360" indent="-177165">
              <a:lnSpc>
                <a:spcPct val="100000"/>
              </a:lnSpc>
              <a:buClr>
                <a:srgbClr val="3333B2"/>
              </a:buClr>
              <a:buFont typeface="Lucida Sans Unicode"/>
              <a:buChar char="►"/>
              <a:tabLst>
                <a:tab pos="340360" algn="l"/>
              </a:tabLst>
            </a:pPr>
            <a:r>
              <a:rPr sz="1100" i="1" dirty="0">
                <a:latin typeface="Arial"/>
                <a:cs typeface="Arial"/>
              </a:rPr>
              <a:t>v</a:t>
            </a:r>
            <a:r>
              <a:rPr sz="1200" i="1" baseline="-10416" dirty="0">
                <a:latin typeface="Arial"/>
                <a:cs typeface="Arial"/>
              </a:rPr>
              <a:t>i</a:t>
            </a:r>
            <a:r>
              <a:rPr sz="1200" i="1" spc="345" baseline="-10416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lang="el-GR" sz="1100" i="1" spc="-20" dirty="0">
                <a:latin typeface="Calibri"/>
                <a:ea typeface="Cambria Math" panose="02040503050406030204" pitchFamily="18" charset="0"/>
                <a:cs typeface="Calibri"/>
              </a:rPr>
              <a:t>β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200" i="1" baseline="-10416" dirty="0">
                <a:latin typeface="Arial"/>
                <a:cs typeface="Arial"/>
              </a:rPr>
              <a:t>i</a:t>
            </a:r>
            <a:r>
              <a:rPr sz="1200" i="1" spc="254" baseline="-10416" dirty="0">
                <a:latin typeface="Arial"/>
                <a:cs typeface="Arial"/>
              </a:rPr>
              <a:t> </a:t>
            </a:r>
            <a:r>
              <a:rPr sz="1100" spc="-35" dirty="0">
                <a:latin typeface="Lucida Sans Unicode"/>
                <a:cs typeface="Lucida Sans Unicode"/>
              </a:rPr>
              <a:t>−</a:t>
            </a:r>
            <a:r>
              <a:rPr sz="1100" spc="-95" dirty="0">
                <a:latin typeface="Lucida Sans Unicode"/>
                <a:cs typeface="Lucida Sans Unicode"/>
              </a:rPr>
              <a:t> </a:t>
            </a:r>
            <a:r>
              <a:rPr sz="1050" dirty="0">
                <a:latin typeface="Arial MT"/>
                <a:cs typeface="Arial MT"/>
              </a:rPr>
              <a:t>x</a:t>
            </a:r>
            <a:r>
              <a:rPr sz="1200" i="1" baseline="-10416" dirty="0">
                <a:latin typeface="Arial"/>
                <a:cs typeface="Arial"/>
              </a:rPr>
              <a:t>i</a:t>
            </a:r>
            <a:r>
              <a:rPr sz="1200" i="1" spc="-209" baseline="-10416" dirty="0">
                <a:latin typeface="Arial"/>
                <a:cs typeface="Arial"/>
              </a:rPr>
              <a:t> </a:t>
            </a:r>
            <a:r>
              <a:rPr sz="1200" baseline="-10416" dirty="0">
                <a:latin typeface="Lucida Sans Unicode"/>
                <a:cs typeface="Lucida Sans Unicode"/>
              </a:rPr>
              <a:t>−</a:t>
            </a:r>
            <a:r>
              <a:rPr sz="1200" baseline="-10416" dirty="0">
                <a:latin typeface="Tahoma"/>
                <a:cs typeface="Tahoma"/>
              </a:rPr>
              <a:t>1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4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v</a:t>
            </a:r>
            <a:r>
              <a:rPr sz="1200" baseline="-10416" dirty="0">
                <a:latin typeface="Tahoma"/>
                <a:cs typeface="Tahoma"/>
              </a:rPr>
              <a:t>0</a:t>
            </a:r>
            <a:r>
              <a:rPr sz="1200" spc="179" baseline="-10416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0</a:t>
            </a:r>
            <a:endParaRPr lang="en-IN" sz="1100" dirty="0">
              <a:latin typeface="Tahoma"/>
              <a:cs typeface="Tahoma"/>
            </a:endParaRPr>
          </a:p>
          <a:p>
            <a:pPr marL="340360" marR="120014" indent="-177165" algn="just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340360" algn="l"/>
              </a:tabLst>
            </a:pPr>
            <a:r>
              <a:rPr sz="1100" i="1" spc="40" dirty="0">
                <a:latin typeface="Calibri"/>
                <a:cs typeface="Calibri"/>
              </a:rPr>
              <a:t>β</a:t>
            </a:r>
            <a:r>
              <a:rPr sz="1100" i="1" spc="110" dirty="0">
                <a:latin typeface="Calibri"/>
                <a:cs typeface="Calibri"/>
              </a:rPr>
              <a:t> </a:t>
            </a:r>
            <a:r>
              <a:rPr sz="1100" spc="-150" dirty="0">
                <a:latin typeface="Lucida Sans Unicode"/>
                <a:cs typeface="Lucida Sans Unicode"/>
              </a:rPr>
              <a:t>∈</a:t>
            </a:r>
            <a:r>
              <a:rPr sz="1100" spc="-45" dirty="0">
                <a:latin typeface="Lucida Sans Unicode"/>
                <a:cs typeface="Lucida Sans Unicode"/>
              </a:rPr>
              <a:t> </a:t>
            </a:r>
            <a:r>
              <a:rPr sz="1100" spc="-50" dirty="0">
                <a:latin typeface="Tahoma"/>
                <a:cs typeface="Tahoma"/>
              </a:rPr>
              <a:t>[0</a:t>
            </a:r>
            <a:r>
              <a:rPr sz="1100" i="1" spc="-50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spc="-90" dirty="0">
                <a:latin typeface="Tahoma"/>
                <a:cs typeface="Tahoma"/>
              </a:rPr>
              <a:t>1]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is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referred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to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as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the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momentum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parameter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or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the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friction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parameter.</a:t>
            </a:r>
            <a:endParaRPr sz="1100" dirty="0">
              <a:latin typeface="Tahoma"/>
              <a:cs typeface="Tahoma"/>
            </a:endParaRPr>
          </a:p>
          <a:p>
            <a:pPr marL="340360" marR="80010" indent="-177165" algn="just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340360" algn="l"/>
              </a:tabLst>
            </a:pPr>
            <a:r>
              <a:rPr sz="1100" spc="-55" dirty="0">
                <a:latin typeface="Tahoma"/>
                <a:cs typeface="Tahoma"/>
              </a:rPr>
              <a:t>Momentum-</a:t>
            </a:r>
            <a:r>
              <a:rPr sz="1100" spc="-25" dirty="0">
                <a:latin typeface="Tahoma"/>
                <a:cs typeface="Tahoma"/>
              </a:rPr>
              <a:t>based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methods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attack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issues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flat-regions, </a:t>
            </a:r>
            <a:r>
              <a:rPr sz="1100" spc="-20" dirty="0">
                <a:latin typeface="Tahoma"/>
                <a:cs typeface="Tahoma"/>
              </a:rPr>
              <a:t>cliffs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valleys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by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emphasizing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medium-</a:t>
            </a:r>
            <a:r>
              <a:rPr sz="1100" spc="-25" dirty="0">
                <a:latin typeface="Tahoma"/>
                <a:cs typeface="Tahoma"/>
              </a:rPr>
              <a:t>term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long-</a:t>
            </a:r>
            <a:r>
              <a:rPr sz="1100" spc="-20" dirty="0">
                <a:latin typeface="Tahoma"/>
                <a:cs typeface="Tahoma"/>
              </a:rPr>
              <a:t>term </a:t>
            </a:r>
            <a:r>
              <a:rPr sz="1100" spc="-30" dirty="0">
                <a:latin typeface="Tahoma"/>
                <a:cs typeface="Tahoma"/>
              </a:rPr>
              <a:t>directions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0" dirty="0">
                <a:latin typeface="Tahoma"/>
                <a:cs typeface="Tahoma"/>
              </a:rPr>
              <a:t> consistent </a:t>
            </a:r>
            <a:r>
              <a:rPr sz="1100" spc="-10" dirty="0">
                <a:latin typeface="Tahoma"/>
                <a:cs typeface="Tahoma"/>
              </a:rPr>
              <a:t>movement.</a:t>
            </a:r>
            <a:endParaRPr sz="1100" dirty="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5" dirty="0"/>
              <a:t>Momentum-</a:t>
            </a:r>
            <a:r>
              <a:rPr spc="-25" dirty="0"/>
              <a:t>based</a:t>
            </a:r>
            <a:r>
              <a:rPr spc="-20" dirty="0"/>
              <a:t> </a:t>
            </a:r>
            <a:r>
              <a:rPr spc="-5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957" y="750772"/>
            <a:ext cx="3777615" cy="20262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14629" marR="232410" indent="-17716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>
                <a:latin typeface="Tahoma"/>
                <a:cs typeface="Tahoma"/>
              </a:rPr>
              <a:t>An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aggregated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measure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feedback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used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reinforce </a:t>
            </a:r>
            <a:r>
              <a:rPr sz="1100" spc="-60" dirty="0">
                <a:latin typeface="Tahoma"/>
                <a:cs typeface="Tahoma"/>
              </a:rPr>
              <a:t>movement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along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certain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directions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speed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up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gradient </a:t>
            </a:r>
            <a:r>
              <a:rPr sz="1100" spc="-10" dirty="0">
                <a:latin typeface="Tahoma"/>
                <a:cs typeface="Tahoma"/>
              </a:rPr>
              <a:t>descent.</a:t>
            </a:r>
            <a:endParaRPr sz="1100">
              <a:latin typeface="Tahoma"/>
              <a:cs typeface="Tahoma"/>
            </a:endParaRPr>
          </a:p>
          <a:p>
            <a:pPr marL="214629" marR="3048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55" dirty="0">
                <a:latin typeface="Tahoma"/>
                <a:cs typeface="Tahoma"/>
              </a:rPr>
              <a:t>Momentum-</a:t>
            </a:r>
            <a:r>
              <a:rPr sz="1100" spc="-25" dirty="0">
                <a:latin typeface="Tahoma"/>
                <a:cs typeface="Tahoma"/>
              </a:rPr>
              <a:t>based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learning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accelerates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gradient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descent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since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algorithm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moves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quicker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direction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optimal solution.</a:t>
            </a:r>
            <a:endParaRPr sz="1100">
              <a:latin typeface="Tahoma"/>
              <a:cs typeface="Tahoma"/>
            </a:endParaRPr>
          </a:p>
          <a:p>
            <a:pPr marL="214629" marR="193040" indent="-177165">
              <a:lnSpc>
                <a:spcPct val="102699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>
                <a:latin typeface="Tahoma"/>
                <a:cs typeface="Tahoma"/>
              </a:rPr>
              <a:t>The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useless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sideways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oscillations</a:t>
            </a:r>
            <a:r>
              <a:rPr sz="1100" spc="-30" dirty="0">
                <a:latin typeface="Tahoma"/>
                <a:cs typeface="Tahoma"/>
              </a:rPr>
              <a:t> as</a:t>
            </a:r>
            <a:r>
              <a:rPr sz="1100" spc="-25" dirty="0">
                <a:latin typeface="Tahoma"/>
                <a:cs typeface="Tahoma"/>
              </a:rPr>
              <a:t> they </a:t>
            </a:r>
            <a:r>
              <a:rPr sz="1100" spc="-20" dirty="0">
                <a:latin typeface="Tahoma"/>
                <a:cs typeface="Tahoma"/>
              </a:rPr>
              <a:t>get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cancelled</a:t>
            </a:r>
            <a:r>
              <a:rPr sz="1100" spc="-25" dirty="0">
                <a:latin typeface="Tahoma"/>
                <a:cs typeface="Tahoma"/>
              </a:rPr>
              <a:t> out </a:t>
            </a:r>
            <a:r>
              <a:rPr sz="1100" spc="-30" dirty="0">
                <a:latin typeface="Tahoma"/>
                <a:cs typeface="Tahoma"/>
              </a:rPr>
              <a:t>during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averaging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process.</a:t>
            </a:r>
            <a:endParaRPr sz="1100">
              <a:latin typeface="Tahoma"/>
              <a:cs typeface="Tahoma"/>
            </a:endParaRPr>
          </a:p>
          <a:p>
            <a:pPr marL="214629" marR="120650" indent="-177165">
              <a:lnSpc>
                <a:spcPct val="102600"/>
              </a:lnSpc>
              <a:spcBef>
                <a:spcPts val="295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momentum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term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useful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where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only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approximate </a:t>
            </a:r>
            <a:r>
              <a:rPr sz="1100" spc="-35" dirty="0">
                <a:latin typeface="Tahoma"/>
                <a:cs typeface="Tahoma"/>
              </a:rPr>
              <a:t>gradient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known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as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momentum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term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averages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out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the </a:t>
            </a:r>
            <a:r>
              <a:rPr sz="1100" spc="-40" dirty="0">
                <a:latin typeface="Tahoma"/>
                <a:cs typeface="Tahoma"/>
              </a:rPr>
              <a:t>noisy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estimates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gradient.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5" dirty="0"/>
              <a:t>Momentum-</a:t>
            </a:r>
            <a:r>
              <a:rPr spc="-25" dirty="0"/>
              <a:t>based</a:t>
            </a:r>
            <a:r>
              <a:rPr spc="-20" dirty="0"/>
              <a:t> </a:t>
            </a:r>
            <a:r>
              <a:rPr spc="-5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0051" y="739775"/>
            <a:ext cx="3873182" cy="689804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01930" marR="17780" indent="-17716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01930" algn="l"/>
              </a:tabLst>
            </a:pPr>
            <a:r>
              <a:rPr sz="110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concept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momentum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can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be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illustrated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by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marble </a:t>
            </a:r>
            <a:r>
              <a:rPr sz="1100" spc="-20" dirty="0">
                <a:latin typeface="Tahoma"/>
                <a:cs typeface="Tahoma"/>
              </a:rPr>
              <a:t>rolling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down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hill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that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has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number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”local”</a:t>
            </a:r>
            <a:r>
              <a:rPr sz="1100" spc="-10" dirty="0">
                <a:latin typeface="Tahoma"/>
                <a:cs typeface="Tahoma"/>
              </a:rPr>
              <a:t> distortions like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potholes,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ditches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etc.</a:t>
            </a:r>
            <a:r>
              <a:rPr sz="1100" spc="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The</a:t>
            </a:r>
            <a:r>
              <a:rPr sz="1100" spc="-50" dirty="0">
                <a:latin typeface="Tahoma"/>
                <a:cs typeface="Tahoma"/>
              </a:rPr>
              <a:t> momentum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marble </a:t>
            </a:r>
            <a:r>
              <a:rPr sz="1100" spc="-70" dirty="0">
                <a:latin typeface="Tahoma"/>
                <a:cs typeface="Tahoma"/>
              </a:rPr>
              <a:t>causes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navigate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local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distortions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and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emerge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out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them.</a:t>
            </a:r>
            <a:endParaRPr sz="11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2413" y="1498295"/>
            <a:ext cx="3063240" cy="135636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5" dirty="0"/>
              <a:t>Momentum-</a:t>
            </a:r>
            <a:r>
              <a:rPr spc="-25" dirty="0"/>
              <a:t>based</a:t>
            </a:r>
            <a:r>
              <a:rPr spc="-20" dirty="0"/>
              <a:t> </a:t>
            </a:r>
            <a:r>
              <a:rPr spc="-5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3850" y="754874"/>
            <a:ext cx="3933773" cy="3411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sz="1100" spc="-30" dirty="0">
                <a:latin typeface="Tahoma"/>
                <a:cs typeface="Tahoma"/>
              </a:rPr>
              <a:t>Momentum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increases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relative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component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gradient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the </a:t>
            </a:r>
            <a:r>
              <a:rPr sz="1100" spc="-30" dirty="0">
                <a:latin typeface="Tahoma"/>
                <a:cs typeface="Tahoma"/>
              </a:rPr>
              <a:t>correct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direction</a:t>
            </a:r>
            <a:endParaRPr sz="11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7201" y="1085316"/>
            <a:ext cx="2453640" cy="171831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75E3588147654284604D4E812B6D70" ma:contentTypeVersion="32" ma:contentTypeDescription="Create a new document." ma:contentTypeScope="" ma:versionID="62c7be92337541b430aa89ae92170225">
  <xsd:schema xmlns:xsd="http://www.w3.org/2001/XMLSchema" xmlns:xs="http://www.w3.org/2001/XMLSchema" xmlns:p="http://schemas.microsoft.com/office/2006/metadata/properties" xmlns:ns2="0a2451e9-b2b7-43a3-aada-52e3e0c35c47" xmlns:ns3="7007aa70-762f-4b31-aded-bfa7aca65826" targetNamespace="http://schemas.microsoft.com/office/2006/metadata/properties" ma:root="true" ma:fieldsID="6bf9aa7f290f016ad30c1f432a629028" ns2:_="" ns3:_="">
    <xsd:import namespace="0a2451e9-b2b7-43a3-aada-52e3e0c35c47"/>
    <xsd:import namespace="7007aa70-762f-4b31-aded-bfa7aca65826"/>
    <xsd:element name="properties">
      <xsd:complexType>
        <xsd:sequence>
          <xsd:element name="documentManagement">
            <xsd:complexType>
              <xsd:all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2451e9-b2b7-43a3-aada-52e3e0c35c47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CultureName" ma:index="10" nillable="true" ma:displayName="Culture Name" ma:internalName="CultureName">
      <xsd:simpleType>
        <xsd:restriction base="dms:Text"/>
      </xsd:simpleType>
    </xsd:element>
    <xsd:element name="AppVersion" ma:index="11" nillable="true" ma:displayName="App Version" ma:internalName="AppVersion">
      <xsd:simpleType>
        <xsd:restriction base="dms:Text"/>
      </xsd:simpleType>
    </xsd:element>
    <xsd:element name="TeamsChannelId" ma:index="12" nillable="true" ma:displayName="Teams Channel Id" ma:internalName="TeamsChannelId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4" nillable="true" ma:displayName="Math Settings" ma:internalName="Math_Settings">
      <xsd:simpleType>
        <xsd:restriction base="dms:Text"/>
      </xsd:simpleType>
    </xsd:element>
    <xsd:element name="DefaultSectionNames" ma:index="1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6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7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8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9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2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3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4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5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6" nillable="true" ma:displayName="Is Collaboration Space Locked" ma:internalName="Is_Collaboration_Space_Locked">
      <xsd:simpleType>
        <xsd:restriction base="dms:Boolean"/>
      </xsd:simpleType>
    </xsd:element>
    <xsd:element name="IsNotebookLocked" ma:index="27" nillable="true" ma:displayName="Is Notebook Locked" ma:internalName="IsNotebookLocked">
      <xsd:simpleType>
        <xsd:restriction base="dms:Boolean"/>
      </xsd:simpleType>
    </xsd:element>
    <xsd:element name="Teams_Channel_Section_Location" ma:index="28" nillable="true" ma:displayName="Teams Channel Section Location" ma:internalName="Teams_Channel_Section_Location">
      <xsd:simpleType>
        <xsd:restriction base="dms:Text"/>
      </xsd:simpleType>
    </xsd:element>
    <xsd:element name="MediaServiceMetadata" ma:index="2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3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3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34" nillable="true" ma:taxonomy="true" ma:internalName="lcf76f155ced4ddcb4097134ff3c332f" ma:taxonomyFieldName="MediaServiceImageTags" ma:displayName="Image Tags" ma:readOnly="false" ma:fieldId="{5cf76f15-5ced-4ddc-b409-7134ff3c332f}" ma:taxonomyMulti="true" ma:sspId="eb8cb680-6a83-4177-80f4-b15e2230c4d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3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3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07aa70-762f-4b31-aded-bfa7aca65826" elementFormDefault="qualified">
    <xsd:import namespace="http://schemas.microsoft.com/office/2006/documentManagement/types"/>
    <xsd:import namespace="http://schemas.microsoft.com/office/infopath/2007/PartnerControls"/>
    <xsd:element name="TaxCatchAll" ma:index="35" nillable="true" ma:displayName="Taxonomy Catch All Column" ma:hidden="true" ma:list="{61294dec-a7db-4640-b18d-273187c9ed97}" ma:internalName="TaxCatchAll" ma:showField="CatchAllData" ma:web="7007aa70-762f-4b31-aded-bfa7aca6582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pVersion xmlns="0a2451e9-b2b7-43a3-aada-52e3e0c35c47" xsi:nil="true"/>
    <Invited_Teachers xmlns="0a2451e9-b2b7-43a3-aada-52e3e0c35c47" xsi:nil="true"/>
    <FolderType xmlns="0a2451e9-b2b7-43a3-aada-52e3e0c35c47" xsi:nil="true"/>
    <Teachers xmlns="0a2451e9-b2b7-43a3-aada-52e3e0c35c47">
      <UserInfo>
        <DisplayName/>
        <AccountId xsi:nil="true"/>
        <AccountType/>
      </UserInfo>
    </Teachers>
    <Student_Groups xmlns="0a2451e9-b2b7-43a3-aada-52e3e0c35c47">
      <UserInfo>
        <DisplayName/>
        <AccountId xsi:nil="true"/>
        <AccountType/>
      </UserInfo>
    </Student_Groups>
    <Teams_Channel_Section_Location xmlns="0a2451e9-b2b7-43a3-aada-52e3e0c35c47" xsi:nil="true"/>
    <NotebookType xmlns="0a2451e9-b2b7-43a3-aada-52e3e0c35c47" xsi:nil="true"/>
    <Students xmlns="0a2451e9-b2b7-43a3-aada-52e3e0c35c47">
      <UserInfo>
        <DisplayName/>
        <AccountId xsi:nil="true"/>
        <AccountType/>
      </UserInfo>
    </Students>
    <Math_Settings xmlns="0a2451e9-b2b7-43a3-aada-52e3e0c35c47" xsi:nil="true"/>
    <DefaultSectionNames xmlns="0a2451e9-b2b7-43a3-aada-52e3e0c35c47" xsi:nil="true"/>
    <TeamsChannelId xmlns="0a2451e9-b2b7-43a3-aada-52e3e0c35c47" xsi:nil="true"/>
    <Invited_Students xmlns="0a2451e9-b2b7-43a3-aada-52e3e0c35c47" xsi:nil="true"/>
    <IsNotebookLocked xmlns="0a2451e9-b2b7-43a3-aada-52e3e0c35c47" xsi:nil="true"/>
    <Owner xmlns="0a2451e9-b2b7-43a3-aada-52e3e0c35c47">
      <UserInfo>
        <DisplayName/>
        <AccountId xsi:nil="true"/>
        <AccountType/>
      </UserInfo>
    </Owner>
    <Has_Teacher_Only_SectionGroup xmlns="0a2451e9-b2b7-43a3-aada-52e3e0c35c47" xsi:nil="true"/>
    <Is_Collaboration_Space_Locked xmlns="0a2451e9-b2b7-43a3-aada-52e3e0c35c47" xsi:nil="true"/>
    <Templates xmlns="0a2451e9-b2b7-43a3-aada-52e3e0c35c47" xsi:nil="true"/>
    <LMS_Mappings xmlns="0a2451e9-b2b7-43a3-aada-52e3e0c35c47" xsi:nil="true"/>
    <CultureName xmlns="0a2451e9-b2b7-43a3-aada-52e3e0c35c47" xsi:nil="true"/>
    <Distribution_Groups xmlns="0a2451e9-b2b7-43a3-aada-52e3e0c35c47" xsi:nil="true"/>
    <Self_Registration_Enabled xmlns="0a2451e9-b2b7-43a3-aada-52e3e0c35c47" xsi:nil="true"/>
    <lcf76f155ced4ddcb4097134ff3c332f xmlns="0a2451e9-b2b7-43a3-aada-52e3e0c35c47">
      <Terms xmlns="http://schemas.microsoft.com/office/infopath/2007/PartnerControls"/>
    </lcf76f155ced4ddcb4097134ff3c332f>
    <TaxCatchAll xmlns="7007aa70-762f-4b31-aded-bfa7aca65826" xsi:nil="true"/>
  </documentManagement>
</p:properties>
</file>

<file path=customXml/itemProps1.xml><?xml version="1.0" encoding="utf-8"?>
<ds:datastoreItem xmlns:ds="http://schemas.openxmlformats.org/officeDocument/2006/customXml" ds:itemID="{23B8FF72-3835-4DD6-AD36-3F2B780A5112}"/>
</file>

<file path=customXml/itemProps2.xml><?xml version="1.0" encoding="utf-8"?>
<ds:datastoreItem xmlns:ds="http://schemas.openxmlformats.org/officeDocument/2006/customXml" ds:itemID="{4516CEF3-7274-4321-AF1F-5D7EE0E97672}"/>
</file>

<file path=customXml/itemProps3.xml><?xml version="1.0" encoding="utf-8"?>
<ds:datastoreItem xmlns:ds="http://schemas.openxmlformats.org/officeDocument/2006/customXml" ds:itemID="{3AB3742A-6D9B-433C-8B1F-30B6E0096BF9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</TotalTime>
  <Words>3058</Words>
  <Application>Microsoft Office PowerPoint</Application>
  <PresentationFormat>Custom</PresentationFormat>
  <Paragraphs>279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Arial MT</vt:lpstr>
      <vt:lpstr>Calibri</vt:lpstr>
      <vt:lpstr>Lucida Sans Unicode</vt:lpstr>
      <vt:lpstr>Roboto Bk</vt:lpstr>
      <vt:lpstr>Sitka Subheading</vt:lpstr>
      <vt:lpstr>Tahoma</vt:lpstr>
      <vt:lpstr>Verdana</vt:lpstr>
      <vt:lpstr>Office Theme</vt:lpstr>
      <vt:lpstr>1_Office Theme</vt:lpstr>
      <vt:lpstr>PowerPoint Presentation</vt:lpstr>
      <vt:lpstr>Introduction</vt:lpstr>
      <vt:lpstr>Examples of high curvature surfaces</vt:lpstr>
      <vt:lpstr>Difficult topologies</vt:lpstr>
      <vt:lpstr>Gradient descent with momentum</vt:lpstr>
      <vt:lpstr>Gradient descent with momentum</vt:lpstr>
      <vt:lpstr>Momentum-based learning</vt:lpstr>
      <vt:lpstr>Momentum-based learning</vt:lpstr>
      <vt:lpstr>Momentum-based learning</vt:lpstr>
      <vt:lpstr>Example: Gradient Descent with initial  value 0.5 and Learning parameter 0.1 (30 iterations)</vt:lpstr>
      <vt:lpstr>Example Gradient Descent with Momentum with  Initial value 0.5, Learning parameter 0.1 and  Momentum parameter 0.2 (30 iterations)</vt:lpstr>
      <vt:lpstr>PowerPoint Presentation</vt:lpstr>
      <vt:lpstr>AdaGrad</vt:lpstr>
      <vt:lpstr>Example</vt:lpstr>
      <vt:lpstr>Gradient Descent with Momentum  Versus AdaGrad</vt:lpstr>
      <vt:lpstr>Gradient Descent with Momentum  Versus AdaGrad</vt:lpstr>
      <vt:lpstr>PowerPoint Presentation</vt:lpstr>
      <vt:lpstr>PowerPoint Presentation</vt:lpstr>
      <vt:lpstr>Adam</vt:lpstr>
      <vt:lpstr>Constrained optimization and Lagrange multipliers</vt:lpstr>
      <vt:lpstr>Constrained optimization and Lagrange multipliers</vt:lpstr>
      <vt:lpstr>Primal and dual problems</vt:lpstr>
      <vt:lpstr>Minimax inequality</vt:lpstr>
      <vt:lpstr>Minimax inequality</vt:lpstr>
      <vt:lpstr>Minimax inequality</vt:lpstr>
      <vt:lpstr>Lagrangian formulation</vt:lpstr>
      <vt:lpstr>Modeling equality constraints</vt:lpstr>
      <vt:lpstr>Convex optimization</vt:lpstr>
      <vt:lpstr>Convex function</vt:lpstr>
      <vt:lpstr>Example</vt:lpstr>
      <vt:lpstr>Linear programming</vt:lpstr>
      <vt:lpstr>Linear programming</vt:lpstr>
      <vt:lpstr>Linear programming</vt:lpstr>
      <vt:lpstr>Quadratic programming</vt:lpstr>
      <vt:lpstr>Quadratic programming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whiteLecture 11</dc:title>
  <dc:creator>white Math Foundations Team</dc:creator>
  <cp:lastModifiedBy>Michael Alphonse</cp:lastModifiedBy>
  <cp:revision>7</cp:revision>
  <dcterms:created xsi:type="dcterms:W3CDTF">2025-07-23T04:26:00Z</dcterms:created>
  <dcterms:modified xsi:type="dcterms:W3CDTF">2025-07-23T20:15:57Z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2024-02-22T00:00:00Z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2025-07-23T00:00:00Z</vt:filetime>
  </property>
  <property fmtid="{D5CDD505-2E9C-101B-9397-08002B2CF9AE}" pid="5" name="PTEX.Fullbanner">
    <vt:lpwstr>This is MiKTeX-pdfTeX 4.12.0 (1.40.24)</vt:lpwstr>
  </property>
  <property fmtid="{D5CDD505-2E9C-101B-9397-08002B2CF9AE}" pid="6" name="Producer">
    <vt:lpwstr>MiKTeX pdfTeX-1.40.24</vt:lpwstr>
  </property>
  <property fmtid="{D5CDD505-2E9C-101B-9397-08002B2CF9AE}" pid="7" name="ContentTypeId">
    <vt:lpwstr>0x0101000A75E3588147654284604D4E812B6D70</vt:lpwstr>
  </property>
</Properties>
</file>